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1" r:id="rId1"/>
  </p:sldMasterIdLst>
  <p:notesMasterIdLst>
    <p:notesMasterId r:id="rId12"/>
  </p:notesMasterIdLst>
  <p:handoutMasterIdLst>
    <p:handoutMasterId r:id="rId13"/>
  </p:handoutMasterIdLst>
  <p:sldIdLst>
    <p:sldId id="299" r:id="rId2"/>
    <p:sldId id="290" r:id="rId3"/>
    <p:sldId id="272" r:id="rId4"/>
    <p:sldId id="291" r:id="rId5"/>
    <p:sldId id="292" r:id="rId6"/>
    <p:sldId id="295" r:id="rId7"/>
    <p:sldId id="300" r:id="rId8"/>
    <p:sldId id="289" r:id="rId9"/>
    <p:sldId id="288" r:id="rId10"/>
    <p:sldId id="301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3EFF"/>
    <a:srgbClr val="465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41" autoAdjust="0"/>
    <p:restoredTop sz="93021" autoAdjust="0"/>
  </p:normalViewPr>
  <p:slideViewPr>
    <p:cSldViewPr snapToGrid="0" snapToObjects="1">
      <p:cViewPr>
        <p:scale>
          <a:sx n="100" d="100"/>
          <a:sy n="100" d="100"/>
        </p:scale>
        <p:origin x="1424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81" d="100"/>
        <a:sy n="181" d="100"/>
      </p:scale>
      <p:origin x="0" y="73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handoutMaster" Target="handoutMasters/handout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18B137-10EF-024E-98EC-1467DDC6DF96}" type="datetimeFigureOut">
              <a:rPr lang="en-US" smtClean="0"/>
              <a:t>3/30/17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5AC60B-BB3D-FC41-B05F-1E2297B585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27025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152F25-D5EC-874F-A515-D3C87D64A997}" type="datetimeFigureOut">
              <a:rPr lang="en-US" smtClean="0"/>
              <a:t>3/30/17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204D6-EC0A-544B-8F9C-E144965C62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3052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204D6-EC0A-544B-8F9C-E144965C628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6680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204D6-EC0A-544B-8F9C-E144965C628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7402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204D6-EC0A-544B-8F9C-E144965C628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275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Basic system picture</a:t>
            </a:r>
          </a:p>
          <a:p>
            <a:pPr lvl="1"/>
            <a:r>
              <a:rPr lang="en-US" altLang="zh-CN" dirty="0" smtClean="0"/>
              <a:t>User/device names are in general location-independent</a:t>
            </a:r>
          </a:p>
          <a:p>
            <a:pPr lvl="1"/>
            <a:r>
              <a:rPr lang="en-US" altLang="zh-CN" dirty="0" smtClean="0"/>
              <a:t>If a name prefix is in FIB, it is reachable, otherwise its location prefix should be in FIB</a:t>
            </a:r>
          </a:p>
          <a:p>
            <a:pPr lvl="2"/>
            <a:r>
              <a:rPr lang="en-US" altLang="zh-CN" dirty="0" smtClean="0"/>
              <a:t>LINK object to reach one </a:t>
            </a:r>
          </a:p>
          <a:p>
            <a:pPr marL="612648" lvl="2" indent="0">
              <a:buNone/>
            </a:pPr>
            <a:r>
              <a:rPr lang="en-US" altLang="zh-CN" dirty="0" smtClean="0"/>
              <a:t>    the users</a:t>
            </a:r>
          </a:p>
          <a:p>
            <a:r>
              <a:rPr lang="en-US" altLang="zh-CN" dirty="0" smtClean="0"/>
              <a:t>The focus is on getting desired data, instead of tracking device status or locations</a:t>
            </a:r>
          </a:p>
          <a:p>
            <a:pPr lvl="1"/>
            <a:r>
              <a:rPr lang="en-US" altLang="zh-CN" dirty="0" smtClean="0"/>
              <a:t>Find device location prefix on a “need to know” basis</a:t>
            </a:r>
          </a:p>
          <a:p>
            <a:pPr lvl="1"/>
            <a:r>
              <a:rPr lang="en-US" altLang="zh-CN" dirty="0" smtClean="0"/>
              <a:t>A device can report its current location prefix</a:t>
            </a:r>
          </a:p>
          <a:p>
            <a:r>
              <a:rPr lang="en-US" altLang="zh-CN" dirty="0" smtClean="0"/>
              <a:t>How it works: focus on file, not device</a:t>
            </a:r>
          </a:p>
          <a:p>
            <a:pPr lvl="1"/>
            <a:r>
              <a:rPr lang="en-US" altLang="zh-CN" dirty="0" smtClean="0"/>
              <a:t>SYNC Interest brings back action data (=</a:t>
            </a:r>
            <a:r>
              <a:rPr lang="en-US" altLang="zh-CN" dirty="0" err="1" smtClean="0"/>
              <a:t>action+file</a:t>
            </a:r>
            <a:r>
              <a:rPr lang="en-US" altLang="zh-CN" dirty="0" smtClean="0"/>
              <a:t> name),</a:t>
            </a:r>
          </a:p>
          <a:p>
            <a:pPr lvl="1"/>
            <a:r>
              <a:rPr lang="en-US" altLang="zh-CN" dirty="0" smtClean="0"/>
              <a:t>Use file-name to fetch, if no reply, send to broadcast channel, asking “who has this file?”</a:t>
            </a:r>
          </a:p>
          <a:p>
            <a:pPr lvl="1"/>
            <a:r>
              <a:rPr lang="en-US" altLang="zh-CN" dirty="0" smtClean="0"/>
              <a:t>Whoever has the file replies with its location-prefix</a:t>
            </a:r>
          </a:p>
          <a:p>
            <a:r>
              <a:rPr lang="en-US" altLang="zh-CN" dirty="0" smtClean="0"/>
              <a:t>Handle device disconnect by fetching from cached copies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204D6-EC0A-544B-8F9C-E144965C628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4903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204D6-EC0A-544B-8F9C-E144965C628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090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7" name="Picture 6" descr="-1.jpe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287"/>
            <a:ext cx="2506218" cy="722767"/>
          </a:xfrm>
          <a:prstGeom prst="rect">
            <a:avLst/>
          </a:prstGeom>
        </p:spPr>
      </p:pic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10/19/15</a:t>
            </a:r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IEEE MASS 2015 Workshop on CCN</a:t>
            </a:r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C3ED8-F61F-294C-A6EE-5FF11B2E816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6765" y="1143000"/>
            <a:ext cx="4309035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1143000"/>
            <a:ext cx="4309035" cy="4983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10/19/15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C3ED8-F61F-294C-A6EE-5FF11B2E816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Date Placeholder 4"/>
          <p:cNvSpPr txBox="1">
            <a:spLocks/>
          </p:cNvSpPr>
          <p:nvPr userDrawn="1"/>
        </p:nvSpPr>
        <p:spPr>
          <a:xfrm>
            <a:off x="1045399" y="6614866"/>
            <a:ext cx="7335071" cy="2431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IEEE MASS 2015 Workshop on CCN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10/19/15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C3ED8-F61F-294C-A6EE-5FF11B2E816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IEEE MASS 2015 Workshop on CCN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10/19/15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C3ED8-F61F-294C-A6EE-5FF11B2E816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IEEE MASS 2015 Workshop on CCN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10/19/15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C3ED8-F61F-294C-A6EE-5FF11B2E816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IEEE MASS 2015 Workshop on CCN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643" y="1143000"/>
            <a:ext cx="8889803" cy="54718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 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614865"/>
            <a:ext cx="755553" cy="2431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10/19/15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72784" y="6614866"/>
            <a:ext cx="471216" cy="2431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2FC3ED8-F61F-294C-A6EE-5FF11B2E816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755553" y="6620816"/>
            <a:ext cx="7917231" cy="258515"/>
          </a:xfrm>
          <a:prstGeom prst="rect">
            <a:avLst/>
          </a:prstGeom>
        </p:spPr>
        <p:txBody>
          <a:bodyPr/>
          <a:lstStyle>
            <a:lvl1pPr algn="ctr">
              <a:defRPr sz="1000"/>
            </a:lvl1pPr>
          </a:lstStyle>
          <a:p>
            <a:r>
              <a:rPr lang="en-US" smtClean="0"/>
              <a:t>IEEE MASS 2015 Workshop on CCN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8" r:id="rId5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b="0" kern="1200">
          <a:solidFill>
            <a:srgbClr val="FF6600"/>
          </a:solidFill>
          <a:latin typeface="Century Gothic (headings)"/>
          <a:ea typeface="+mj-ea"/>
          <a:cs typeface="Century Gothic (headings)"/>
        </a:defRPr>
      </a:lvl1pPr>
    </p:titleStyle>
    <p:bodyStyle>
      <a:lvl1pPr marL="347472" indent="-384048" algn="l" defTabSz="4572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Clr>
          <a:srgbClr val="FF6600"/>
        </a:buClr>
        <a:buSzPct val="70000"/>
        <a:buFont typeface="Lucida Grande"/>
        <a:buChar char="♢"/>
        <a:defRPr sz="3200" kern="1200">
          <a:solidFill>
            <a:schemeClr val="tx1"/>
          </a:solidFill>
          <a:latin typeface="Century Gothic"/>
          <a:ea typeface="+mn-ea"/>
          <a:cs typeface="Century Gothic"/>
        </a:defRPr>
      </a:lvl1pPr>
      <a:lvl2pPr marL="594360" indent="-274320" algn="l" defTabSz="457200" rtl="0" eaLnBrk="1" latinLnBrk="0" hangingPunct="1">
        <a:lnSpc>
          <a:spcPct val="90000"/>
        </a:lnSpc>
        <a:spcBef>
          <a:spcPts val="200"/>
        </a:spcBef>
        <a:spcAft>
          <a:spcPts val="600"/>
        </a:spcAft>
        <a:buClr>
          <a:srgbClr val="FF6600"/>
        </a:buClr>
        <a:buSzPct val="55000"/>
        <a:buFont typeface="Wingdings" charset="2"/>
        <a:buChar char=""/>
        <a:defRPr sz="2800" kern="1200">
          <a:solidFill>
            <a:schemeClr val="tx1"/>
          </a:solidFill>
          <a:latin typeface="Century Gothic"/>
          <a:ea typeface="+mn-ea"/>
          <a:cs typeface="Century Gothic"/>
        </a:defRPr>
      </a:lvl2pPr>
      <a:lvl3pPr marL="841248" indent="-228600" algn="l" defTabSz="4572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rgbClr val="FF6600"/>
        </a:buClr>
        <a:buSzPct val="100000"/>
        <a:buFont typeface="Lucida Grande"/>
        <a:buChar char="-"/>
        <a:defRPr sz="2400" kern="1200">
          <a:solidFill>
            <a:schemeClr val="tx1"/>
          </a:solidFill>
          <a:latin typeface="Century Gothic"/>
          <a:ea typeface="+mn-ea"/>
          <a:cs typeface="Century Gothic"/>
        </a:defRPr>
      </a:lvl3pPr>
      <a:lvl4pPr marL="1143000" indent="-228600" algn="l" defTabSz="457200" rtl="0" eaLnBrk="1" latinLnBrk="0" hangingPunct="1">
        <a:spcBef>
          <a:spcPts val="0"/>
        </a:spcBef>
        <a:spcAft>
          <a:spcPts val="600"/>
        </a:spcAft>
        <a:buClr>
          <a:srgbClr val="FF6600"/>
        </a:buClr>
        <a:buFont typeface="Arial"/>
        <a:buChar char="▻"/>
        <a:defRPr sz="2000" kern="1200">
          <a:solidFill>
            <a:schemeClr val="tx1"/>
          </a:solidFill>
          <a:latin typeface="Century Gothic"/>
          <a:ea typeface="+mn-ea"/>
          <a:cs typeface="Century Gothic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Chalkboard"/>
          <a:ea typeface="+mn-ea"/>
          <a:cs typeface="Chalkboard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jpg"/><Relationship Id="rId6" Type="http://schemas.openxmlformats.org/officeDocument/2006/relationships/image" Target="../media/image6.png"/><Relationship Id="rId7" Type="http://schemas.openxmlformats.org/officeDocument/2006/relationships/image" Target="../media/image7.jpg"/><Relationship Id="rId8" Type="http://schemas.openxmlformats.org/officeDocument/2006/relationships/image" Target="../media/image8.emf"/><Relationship Id="rId9" Type="http://schemas.openxmlformats.org/officeDocument/2006/relationships/image" Target="../media/image9.emf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hyperlink" Target="https://named-data.net/codebase/applications/chronoshare/" TargetMode="External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1591995"/>
            <a:ext cx="9144000" cy="1969288"/>
          </a:xfrm>
        </p:spPr>
        <p:txBody>
          <a:bodyPr>
            <a:normAutofit/>
          </a:bodyPr>
          <a:lstStyle/>
          <a:p>
            <a:r>
              <a:rPr lang="en-US" sz="5400" baseline="30000" dirty="0">
                <a:latin typeface="+mj-lt"/>
                <a:cs typeface="Arial" panose="020B0604020202020204" pitchFamily="34" charset="0"/>
              </a:rPr>
              <a:t>The </a:t>
            </a:r>
            <a:r>
              <a:rPr lang="en-US" sz="5400" baseline="30000" dirty="0" smtClean="0">
                <a:latin typeface="+mj-lt"/>
                <a:cs typeface="Arial" panose="020B0604020202020204" pitchFamily="34" charset="0"/>
              </a:rPr>
              <a:t>Story </a:t>
            </a:r>
            <a:r>
              <a:rPr lang="en-US" sz="5400" baseline="30000" dirty="0">
                <a:latin typeface="+mj-lt"/>
                <a:cs typeface="Arial" panose="020B0604020202020204" pitchFamily="34" charset="0"/>
              </a:rPr>
              <a:t>of ChronoShare, </a:t>
            </a:r>
            <a:r>
              <a:rPr lang="en-US" sz="5400" baseline="30000" dirty="0" smtClean="0">
                <a:latin typeface="+mj-lt"/>
                <a:cs typeface="Arial" panose="020B0604020202020204" pitchFamily="34" charset="0"/>
              </a:rPr>
              <a:t>or </a:t>
            </a:r>
            <a:br>
              <a:rPr lang="en-US" sz="5400" baseline="30000" dirty="0" smtClean="0">
                <a:latin typeface="+mj-lt"/>
                <a:cs typeface="Arial" panose="020B0604020202020204" pitchFamily="34" charset="0"/>
              </a:rPr>
            </a:br>
            <a:r>
              <a:rPr lang="en-US" sz="5400" baseline="30000" dirty="0" smtClean="0">
                <a:latin typeface="+mj-lt"/>
                <a:cs typeface="Arial" panose="020B0604020202020204" pitchFamily="34" charset="0"/>
              </a:rPr>
              <a:t>How </a:t>
            </a:r>
            <a:r>
              <a:rPr lang="en-US" sz="5400" baseline="30000" dirty="0">
                <a:latin typeface="+mj-lt"/>
                <a:cs typeface="Arial" panose="020B0604020202020204" pitchFamily="34" charset="0"/>
              </a:rPr>
              <a:t>NDN </a:t>
            </a:r>
            <a:r>
              <a:rPr lang="en-US" sz="5400" baseline="30000" dirty="0" smtClean="0">
                <a:latin typeface="+mj-lt"/>
                <a:cs typeface="Arial" panose="020B0604020202020204" pitchFamily="34" charset="0"/>
              </a:rPr>
              <a:t>Brought Distributed File Sharing Back</a:t>
            </a:r>
            <a:endParaRPr lang="en-US" sz="54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1" name="Subtitle 10"/>
          <p:cNvSpPr>
            <a:spLocks noGrp="1"/>
          </p:cNvSpPr>
          <p:nvPr>
            <p:ph type="subTitle" idx="1"/>
          </p:nvPr>
        </p:nvSpPr>
        <p:spPr>
          <a:xfrm>
            <a:off x="1310640" y="3886200"/>
            <a:ext cx="6629400" cy="2536992"/>
          </a:xfrm>
        </p:spPr>
        <p:txBody>
          <a:bodyPr>
            <a:normAutofit/>
          </a:bodyPr>
          <a:lstStyle/>
          <a:p>
            <a:r>
              <a:rPr lang="en-US" dirty="0" smtClean="0"/>
              <a:t>Alex Afanasyev, </a:t>
            </a:r>
            <a:r>
              <a:rPr lang="en-US" dirty="0" err="1" smtClean="0"/>
              <a:t>Zhenkai</a:t>
            </a:r>
            <a:r>
              <a:rPr lang="en-US" dirty="0" smtClean="0"/>
              <a:t> Zhu, Yingdi Yu, </a:t>
            </a:r>
            <a:r>
              <a:rPr lang="en-US" dirty="0" err="1" smtClean="0"/>
              <a:t>Lijing</a:t>
            </a:r>
            <a:r>
              <a:rPr lang="en-US" dirty="0" smtClean="0"/>
              <a:t> Wang, </a:t>
            </a:r>
            <a:r>
              <a:rPr lang="en-US" dirty="0" err="1" smtClean="0"/>
              <a:t>Yukai</a:t>
            </a:r>
            <a:r>
              <a:rPr lang="en-US" dirty="0" smtClean="0"/>
              <a:t> </a:t>
            </a:r>
            <a:r>
              <a:rPr lang="en-US" dirty="0" err="1" smtClean="0"/>
              <a:t>Tu</a:t>
            </a:r>
            <a:r>
              <a:rPr lang="en-US" dirty="0" smtClean="0"/>
              <a:t>, </a:t>
            </a:r>
            <a:r>
              <a:rPr lang="en-US" altLang="zh-CN" dirty="0"/>
              <a:t>Lixia </a:t>
            </a:r>
            <a:r>
              <a:rPr lang="en-US" altLang="zh-CN" dirty="0" smtClean="0"/>
              <a:t>Zhang</a:t>
            </a:r>
          </a:p>
          <a:p>
            <a:r>
              <a:rPr lang="en-US" dirty="0" smtClean="0"/>
              <a:t>UCLA</a:t>
            </a:r>
          </a:p>
        </p:txBody>
      </p:sp>
    </p:spTree>
    <p:extLst>
      <p:ext uri="{BB962C8B-B14F-4D97-AF65-F5344CB8AC3E}">
        <p14:creationId xmlns:p14="http://schemas.microsoft.com/office/powerpoint/2010/main" val="512648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+mj-lt"/>
                <a:cs typeface="Arial" panose="020B0604020202020204" pitchFamily="34" charset="0"/>
              </a:rPr>
              <a:t>File sharing is in great demand </a:t>
            </a:r>
            <a:r>
              <a:rPr lang="en-US" altLang="zh-CN" dirty="0" smtClean="0">
                <a:latin typeface="+mj-lt"/>
                <a:cs typeface="Arial" panose="020B0604020202020204" pitchFamily="34" charset="0"/>
              </a:rPr>
              <a:t>today</a:t>
            </a:r>
            <a:endParaRPr lang="zh-CN" altLang="en-US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36643" y="1143000"/>
            <a:ext cx="6386709" cy="404319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altLang="zh-CN" dirty="0" smtClean="0"/>
              <a:t>Multiple solutions exist today, with different synchronization models</a:t>
            </a:r>
          </a:p>
          <a:p>
            <a:r>
              <a:rPr lang="en-US" altLang="zh-CN" dirty="0" smtClean="0"/>
              <a:t>Centralized control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simple implementation</a:t>
            </a:r>
          </a:p>
          <a:p>
            <a:pPr lvl="1"/>
            <a:r>
              <a:rPr lang="en-US" dirty="0" smtClean="0">
                <a:solidFill>
                  <a:schemeClr val="accent6"/>
                </a:solidFill>
              </a:rPr>
              <a:t>single point of failure</a:t>
            </a:r>
          </a:p>
          <a:p>
            <a:pPr lvl="1"/>
            <a:r>
              <a:rPr lang="en-US" dirty="0" smtClean="0">
                <a:solidFill>
                  <a:schemeClr val="accent6"/>
                </a:solidFill>
              </a:rPr>
              <a:t>Impact on network load, performance</a:t>
            </a:r>
          </a:p>
          <a:p>
            <a:r>
              <a:rPr lang="en-US" altLang="zh-CN" dirty="0" smtClean="0"/>
              <a:t>Peer-to-peer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remove single point of failure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Mismatch between apps and network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Mismatch between </a:t>
            </a:r>
            <a:r>
              <a:rPr lang="en-US" dirty="0" smtClean="0">
                <a:solidFill>
                  <a:srgbClr val="C00000"/>
                </a:solidFill>
              </a:rPr>
              <a:t>p2p connectivity and </a:t>
            </a:r>
            <a:r>
              <a:rPr lang="en-US" dirty="0">
                <a:solidFill>
                  <a:srgbClr val="C00000"/>
                </a:solidFill>
              </a:rPr>
              <a:t>underlying </a:t>
            </a:r>
            <a:r>
              <a:rPr lang="en-US" dirty="0" smtClean="0">
                <a:solidFill>
                  <a:srgbClr val="C00000"/>
                </a:solidFill>
              </a:rPr>
              <a:t>topology 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83" y="1809431"/>
            <a:ext cx="893877" cy="89387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8433" y="2550761"/>
            <a:ext cx="866176" cy="754411"/>
          </a:xfrm>
          <a:prstGeom prst="rect">
            <a:avLst/>
          </a:prstGeom>
        </p:spPr>
      </p:pic>
      <p:pic>
        <p:nvPicPr>
          <p:cNvPr id="13" name="Picture 12" descr="search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026" y="2854668"/>
            <a:ext cx="917112" cy="917112"/>
          </a:xfrm>
          <a:prstGeom prst="rect">
            <a:avLst/>
          </a:prstGeom>
        </p:spPr>
      </p:pic>
      <p:pic>
        <p:nvPicPr>
          <p:cNvPr id="14" name="Picture 13" descr="search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3352" y="1558746"/>
            <a:ext cx="1127715" cy="749674"/>
          </a:xfrm>
          <a:prstGeom prst="rect">
            <a:avLst/>
          </a:prstGeom>
        </p:spPr>
      </p:pic>
      <p:pic>
        <p:nvPicPr>
          <p:cNvPr id="15" name="Picture 14" descr="search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8778" y="3329171"/>
            <a:ext cx="945979" cy="945979"/>
          </a:xfrm>
          <a:prstGeom prst="rect">
            <a:avLst/>
          </a:prstGeom>
        </p:spPr>
      </p:pic>
      <p:pic>
        <p:nvPicPr>
          <p:cNvPr id="16" name="Picture 15" descr="search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5657" y="4021949"/>
            <a:ext cx="845321" cy="84532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45799" y="5271956"/>
            <a:ext cx="2519905" cy="1393068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C3ED8-F61F-294C-A6EE-5FF11B2E8169}" type="slidenum">
              <a:rPr lang="en-US" smtClean="0"/>
              <a:t>2</a:t>
            </a:fld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3745" y="5186197"/>
            <a:ext cx="2694945" cy="1489834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>
            <a:off x="5441879" y="6315182"/>
            <a:ext cx="1392058" cy="242029"/>
          </a:xfrm>
          <a:prstGeom prst="straightConnector1">
            <a:avLst/>
          </a:prstGeom>
          <a:ln w="6350">
            <a:solidFill>
              <a:srgbClr val="323EFF"/>
            </a:solidFill>
            <a:prstDash val="dash"/>
            <a:headEnd type="triangle"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5998396" y="6073740"/>
            <a:ext cx="1556534" cy="453775"/>
          </a:xfrm>
          <a:prstGeom prst="straightConnector1">
            <a:avLst/>
          </a:prstGeom>
          <a:ln w="6350">
            <a:solidFill>
              <a:srgbClr val="323EFF"/>
            </a:solidFill>
            <a:prstDash val="dash"/>
            <a:headEnd type="triangle"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6986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err="1">
                <a:cs typeface="Arial" panose="020B0604020202020204" pitchFamily="34" charset="0"/>
              </a:rPr>
              <a:t>ChronoShare</a:t>
            </a:r>
            <a:r>
              <a:rPr lang="en-US" sz="3200" dirty="0">
                <a:cs typeface="Arial" panose="020B0604020202020204" pitchFamily="34" charset="0"/>
              </a:rPr>
              <a:t>: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Enabling File Sharing in Truly Distributed Way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Name-based rendezvous</a:t>
            </a:r>
          </a:p>
          <a:p>
            <a:r>
              <a:rPr lang="en-US" dirty="0" smtClean="0"/>
              <a:t>Data-centric security</a:t>
            </a:r>
          </a:p>
          <a:p>
            <a:pPr lvl="1"/>
            <a:r>
              <a:rPr lang="en-US" dirty="0" smtClean="0"/>
              <a:t>provenance, integrity, group-access control</a:t>
            </a:r>
          </a:p>
          <a:p>
            <a:r>
              <a:rPr lang="en-US" dirty="0" smtClean="0"/>
              <a:t>Keeping local communication local</a:t>
            </a:r>
          </a:p>
          <a:p>
            <a:r>
              <a:rPr lang="en-US" dirty="0" smtClean="0"/>
              <a:t>Efficient data sharing</a:t>
            </a:r>
          </a:p>
          <a:p>
            <a:pPr lvl="1"/>
            <a:r>
              <a:rPr lang="en-US" dirty="0" smtClean="0"/>
              <a:t>Multiple parallel downloading</a:t>
            </a:r>
          </a:p>
          <a:p>
            <a:r>
              <a:rPr lang="en-US" dirty="0" smtClean="0"/>
              <a:t>Supporting device mobility and intermittent connectivity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C3ED8-F61F-294C-A6EE-5FF11B2E8169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772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ChronoShare</a:t>
            </a:r>
            <a:r>
              <a:rPr lang="en-US" dirty="0" smtClean="0"/>
              <a:t>: components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C3ED8-F61F-294C-A6EE-5FF11B2E8169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4" name="Content Placeholder 13"/>
          <p:cNvPicPr>
            <a:picLocks noGrp="1" noChangeAspect="1"/>
          </p:cNvPicPr>
          <p:nvPr>
            <p:ph idx="4294967295"/>
          </p:nvPr>
        </p:nvPicPr>
        <p:blipFill>
          <a:blip r:embed="rId3"/>
          <a:srcRect t="-13860" b="-13860"/>
          <a:stretch>
            <a:fillRect/>
          </a:stretch>
        </p:blipFill>
        <p:spPr>
          <a:xfrm>
            <a:off x="254000" y="1143000"/>
            <a:ext cx="8890000" cy="5472113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547" y="3083428"/>
            <a:ext cx="1311642" cy="971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060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>
                <a:latin typeface="+mj-lt"/>
              </a:rPr>
              <a:t>ChronoSync as a Distributed Transport Function</a:t>
            </a:r>
            <a:endParaRPr lang="en-US" dirty="0">
              <a:latin typeface="+mj-lt"/>
            </a:endParaRP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/>
          <a:srcRect l="-11187" r="-11187"/>
          <a:stretch>
            <a:fillRect/>
          </a:stretch>
        </p:blipFill>
        <p:spPr>
          <a:xfrm>
            <a:off x="755553" y="1325422"/>
            <a:ext cx="7550162" cy="4647288"/>
          </a:xfr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C3ED8-F61F-294C-A6EE-5FF11B2E8169}" type="slidenum">
              <a:rPr lang="en-US" smtClean="0"/>
              <a:t>5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691466" y="2012675"/>
            <a:ext cx="1328120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files, actions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524428" y="4303128"/>
            <a:ext cx="1495158" cy="64633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knowledge</a:t>
            </a:r>
          </a:p>
          <a:p>
            <a:r>
              <a:rPr lang="en-US" dirty="0" smtClean="0"/>
              <a:t> about actions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" y="6103676"/>
            <a:ext cx="9144000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dirty="0"/>
              <a:t>Z. Zhu and A. Afanasyev, "Let's ChronoSync: Decentralized Dataset State Synchronization in Named Data Networking," in Proceedings of the 21st IEEE International Conference on Network Protocols (ICNP 2013), </a:t>
            </a:r>
            <a:r>
              <a:rPr lang="en-US" sz="1200" dirty="0" err="1"/>
              <a:t>Goettingen</a:t>
            </a:r>
            <a:r>
              <a:rPr lang="en-US" sz="1200" dirty="0"/>
              <a:t>, Germany, October 2013.</a:t>
            </a:r>
          </a:p>
        </p:txBody>
      </p:sp>
      <p:sp>
        <p:nvSpPr>
          <p:cNvPr id="4" name="矩形 3"/>
          <p:cNvSpPr/>
          <p:nvPr/>
        </p:nvSpPr>
        <p:spPr>
          <a:xfrm>
            <a:off x="2404533" y="3572933"/>
            <a:ext cx="2810934" cy="225213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5435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4511842" y="3838074"/>
            <a:ext cx="4235116" cy="2803358"/>
          </a:xfrm>
          <a:prstGeom prst="ellipse">
            <a:avLst/>
          </a:prstGeom>
          <a:noFill/>
          <a:ln w="38100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ChronoSync Digest Tree Progress</a:t>
            </a:r>
            <a:endParaRPr lang="en-US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C3ED8-F61F-294C-A6EE-5FF11B2E8169}" type="slidenum">
              <a:rPr lang="en-US" smtClean="0"/>
              <a:t>6</a:t>
            </a:fld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213534" y="1345694"/>
            <a:ext cx="3514270" cy="447802"/>
            <a:chOff x="5158514" y="2024562"/>
            <a:chExt cx="3514270" cy="447802"/>
          </a:xfrm>
        </p:grpSpPr>
        <p:sp>
          <p:nvSpPr>
            <p:cNvPr id="7" name="Rectangle 6"/>
            <p:cNvSpPr/>
            <p:nvPr/>
          </p:nvSpPr>
          <p:spPr>
            <a:xfrm>
              <a:off x="5158514" y="2024562"/>
              <a:ext cx="1011473" cy="44780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/Alice/1</a:t>
              </a:r>
              <a:endParaRPr lang="en-US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6169987" y="2024562"/>
              <a:ext cx="2502797" cy="447802"/>
            </a:xfrm>
            <a:prstGeom prst="rect">
              <a:avLst/>
            </a:prstGeom>
            <a:solidFill>
              <a:srgbClr val="D9D9D9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UPDATE </a:t>
              </a:r>
              <a:r>
                <a:rPr lang="en-US" b="1" dirty="0" smtClean="0"/>
                <a:t>/</a:t>
              </a:r>
              <a:r>
                <a:rPr lang="en-US" b="1" dirty="0" err="1" smtClean="0"/>
                <a:t>a.jpg</a:t>
              </a:r>
              <a:r>
                <a:rPr lang="en-US" b="1" dirty="0" smtClean="0"/>
                <a:t> </a:t>
              </a:r>
              <a:r>
                <a:rPr lang="en-US" dirty="0" smtClean="0"/>
                <a:t>to v=1</a:t>
              </a:r>
              <a:endParaRPr lang="en-US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213534" y="2120484"/>
            <a:ext cx="3514270" cy="447802"/>
            <a:chOff x="5158514" y="2682672"/>
            <a:chExt cx="3514270" cy="447802"/>
          </a:xfrm>
        </p:grpSpPr>
        <p:sp>
          <p:nvSpPr>
            <p:cNvPr id="10" name="Rectangle 9"/>
            <p:cNvSpPr/>
            <p:nvPr/>
          </p:nvSpPr>
          <p:spPr>
            <a:xfrm>
              <a:off x="5158514" y="2682672"/>
              <a:ext cx="1011473" cy="44780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/Bob/1</a:t>
              </a:r>
              <a:endParaRPr lang="en-US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169987" y="2682672"/>
              <a:ext cx="2502797" cy="447802"/>
            </a:xfrm>
            <a:prstGeom prst="rect">
              <a:avLst/>
            </a:prstGeom>
            <a:solidFill>
              <a:srgbClr val="D9D9D9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UPDATE </a:t>
              </a:r>
              <a:r>
                <a:rPr lang="en-US" b="1" dirty="0" smtClean="0"/>
                <a:t>/</a:t>
              </a:r>
              <a:r>
                <a:rPr lang="en-US" b="1" dirty="0" err="1" smtClean="0"/>
                <a:t>a.jpg</a:t>
              </a:r>
              <a:r>
                <a:rPr lang="en-US" b="1" dirty="0" smtClean="0"/>
                <a:t> </a:t>
              </a:r>
              <a:r>
                <a:rPr lang="en-US" dirty="0" smtClean="0"/>
                <a:t>to v=2</a:t>
              </a:r>
              <a:endParaRPr lang="en-US" dirty="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13534" y="2895274"/>
            <a:ext cx="3514270" cy="447802"/>
            <a:chOff x="5158514" y="3361540"/>
            <a:chExt cx="3514270" cy="447802"/>
          </a:xfrm>
        </p:grpSpPr>
        <p:sp>
          <p:nvSpPr>
            <p:cNvPr id="13" name="Rectangle 12"/>
            <p:cNvSpPr/>
            <p:nvPr/>
          </p:nvSpPr>
          <p:spPr>
            <a:xfrm>
              <a:off x="5158514" y="3361540"/>
              <a:ext cx="1011473" cy="44780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/Dave/1</a:t>
              </a:r>
              <a:endParaRPr lang="en-US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169987" y="3361540"/>
              <a:ext cx="2502797" cy="447802"/>
            </a:xfrm>
            <a:prstGeom prst="rect">
              <a:avLst/>
            </a:prstGeom>
            <a:solidFill>
              <a:srgbClr val="D9D9D9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UPDATE </a:t>
              </a:r>
              <a:r>
                <a:rPr lang="en-US" b="1" dirty="0" smtClean="0"/>
                <a:t>/</a:t>
              </a:r>
              <a:r>
                <a:rPr lang="en-US" b="1" dirty="0" err="1" smtClean="0"/>
                <a:t>a.jpg</a:t>
              </a:r>
              <a:r>
                <a:rPr lang="en-US" b="1" dirty="0" smtClean="0"/>
                <a:t> </a:t>
              </a:r>
              <a:r>
                <a:rPr lang="en-US" dirty="0" smtClean="0"/>
                <a:t>to v=3</a:t>
              </a:r>
              <a:endParaRPr lang="en-US" dirty="0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213534" y="3670064"/>
            <a:ext cx="3514270" cy="886854"/>
            <a:chOff x="213534" y="3502193"/>
            <a:chExt cx="3514270" cy="886854"/>
          </a:xfrm>
        </p:grpSpPr>
        <p:grpSp>
          <p:nvGrpSpPr>
            <p:cNvPr id="15" name="Group 14"/>
            <p:cNvGrpSpPr/>
            <p:nvPr/>
          </p:nvGrpSpPr>
          <p:grpSpPr>
            <a:xfrm>
              <a:off x="213534" y="3502193"/>
              <a:ext cx="3514270" cy="447802"/>
              <a:chOff x="5158514" y="4644393"/>
              <a:chExt cx="3514270" cy="447802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5158514" y="4644393"/>
                <a:ext cx="1011473" cy="447802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/Bob/2</a:t>
                </a:r>
                <a:endParaRPr lang="en-US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6169987" y="4644393"/>
                <a:ext cx="2502797" cy="447802"/>
              </a:xfrm>
              <a:prstGeom prst="rect">
                <a:avLst/>
              </a:prstGeom>
              <a:solidFill>
                <a:srgbClr val="D9D9D9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UPDATE </a:t>
                </a:r>
                <a:r>
                  <a:rPr lang="en-US" b="1" dirty="0" smtClean="0"/>
                  <a:t>/</a:t>
                </a:r>
                <a:r>
                  <a:rPr lang="en-US" b="1" dirty="0" err="1" smtClean="0"/>
                  <a:t>a.jpg</a:t>
                </a:r>
                <a:r>
                  <a:rPr lang="en-US" b="1" dirty="0" smtClean="0"/>
                  <a:t> </a:t>
                </a:r>
                <a:r>
                  <a:rPr lang="en-US" dirty="0" smtClean="0"/>
                  <a:t>to v=4</a:t>
                </a:r>
                <a:endParaRPr lang="en-US" dirty="0"/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213534" y="3941245"/>
              <a:ext cx="3514270" cy="447802"/>
              <a:chOff x="5158514" y="5323261"/>
              <a:chExt cx="3514270" cy="447802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5158514" y="5323261"/>
                <a:ext cx="1011473" cy="447802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/Dave/2</a:t>
                </a:r>
                <a:endParaRPr lang="en-US" dirty="0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6169987" y="5323261"/>
                <a:ext cx="2502797" cy="447802"/>
              </a:xfrm>
              <a:prstGeom prst="rect">
                <a:avLst/>
              </a:prstGeom>
              <a:solidFill>
                <a:srgbClr val="D9D9D9"/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UPDATE </a:t>
                </a:r>
                <a:r>
                  <a:rPr lang="en-US" b="1" dirty="0" smtClean="0"/>
                  <a:t>/</a:t>
                </a:r>
                <a:r>
                  <a:rPr lang="en-US" b="1" dirty="0" err="1" smtClean="0"/>
                  <a:t>a.jpg</a:t>
                </a:r>
                <a:r>
                  <a:rPr lang="en-US" b="1" dirty="0" smtClean="0"/>
                  <a:t> </a:t>
                </a:r>
                <a:r>
                  <a:rPr lang="en-US" dirty="0" smtClean="0"/>
                  <a:t>to v=4</a:t>
                </a:r>
                <a:endParaRPr lang="en-US" dirty="0"/>
              </a:p>
            </p:txBody>
          </p:sp>
        </p:grpSp>
      </p:grpSp>
      <p:grpSp>
        <p:nvGrpSpPr>
          <p:cNvPr id="21" name="Group 20"/>
          <p:cNvGrpSpPr/>
          <p:nvPr/>
        </p:nvGrpSpPr>
        <p:grpSpPr>
          <a:xfrm>
            <a:off x="213534" y="4883906"/>
            <a:ext cx="3514270" cy="447802"/>
            <a:chOff x="5158514" y="2024562"/>
            <a:chExt cx="3514270" cy="447802"/>
          </a:xfrm>
        </p:grpSpPr>
        <p:sp>
          <p:nvSpPr>
            <p:cNvPr id="22" name="Rectangle 21"/>
            <p:cNvSpPr/>
            <p:nvPr/>
          </p:nvSpPr>
          <p:spPr>
            <a:xfrm>
              <a:off x="5158514" y="2024562"/>
              <a:ext cx="1011473" cy="44780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/Alice/2</a:t>
              </a:r>
              <a:endParaRPr lang="en-US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6169987" y="2024562"/>
              <a:ext cx="2502797" cy="447802"/>
            </a:xfrm>
            <a:prstGeom prst="rect">
              <a:avLst/>
            </a:prstGeom>
            <a:solidFill>
              <a:srgbClr val="D9D9D9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UPDATE </a:t>
              </a:r>
              <a:r>
                <a:rPr lang="en-US" b="1" dirty="0" smtClean="0"/>
                <a:t>/z/</a:t>
              </a:r>
              <a:r>
                <a:rPr lang="en-US" b="1" dirty="0" err="1" smtClean="0"/>
                <a:t>b.txt</a:t>
              </a:r>
              <a:r>
                <a:rPr lang="en-US" b="1" dirty="0" smtClean="0"/>
                <a:t> </a:t>
              </a:r>
              <a:r>
                <a:rPr lang="en-US" dirty="0" smtClean="0"/>
                <a:t>to v=1</a:t>
              </a:r>
              <a:endParaRPr lang="en-US" dirty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213534" y="5658694"/>
            <a:ext cx="3514270" cy="447802"/>
            <a:chOff x="5158514" y="2024562"/>
            <a:chExt cx="3514270" cy="447802"/>
          </a:xfrm>
        </p:grpSpPr>
        <p:sp>
          <p:nvSpPr>
            <p:cNvPr id="25" name="Rectangle 24"/>
            <p:cNvSpPr/>
            <p:nvPr/>
          </p:nvSpPr>
          <p:spPr>
            <a:xfrm>
              <a:off x="5158514" y="2024562"/>
              <a:ext cx="1011473" cy="44780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/Alice/3</a:t>
              </a:r>
              <a:endParaRPr lang="en-US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6169987" y="2024562"/>
              <a:ext cx="2502797" cy="447802"/>
            </a:xfrm>
            <a:prstGeom prst="rect">
              <a:avLst/>
            </a:prstGeom>
            <a:solidFill>
              <a:srgbClr val="D9D9D9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DELETE </a:t>
              </a:r>
              <a:r>
                <a:rPr lang="en-US" b="1" dirty="0" smtClean="0"/>
                <a:t>/z/</a:t>
              </a:r>
              <a:r>
                <a:rPr lang="en-US" b="1" dirty="0" err="1" smtClean="0"/>
                <a:t>b.txt</a:t>
              </a:r>
              <a:endParaRPr lang="en-US" dirty="0"/>
            </a:p>
          </p:txBody>
        </p:sp>
      </p:grpSp>
      <p:sp>
        <p:nvSpPr>
          <p:cNvPr id="27" name="Rectangle 26"/>
          <p:cNvSpPr/>
          <p:nvPr/>
        </p:nvSpPr>
        <p:spPr>
          <a:xfrm>
            <a:off x="6192466" y="1616725"/>
            <a:ext cx="1438540" cy="52973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0x0000...</a:t>
            </a:r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4498668" y="4415991"/>
            <a:ext cx="1011473" cy="44780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/Alice/1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4700962" y="4994149"/>
            <a:ext cx="1011473" cy="44780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/Alice/2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4914495" y="5572307"/>
            <a:ext cx="1011473" cy="44780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/Alice/3</a:t>
            </a:r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5961396" y="4415991"/>
            <a:ext cx="1011473" cy="44780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/Bob/1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6192466" y="4994149"/>
            <a:ext cx="1011473" cy="44780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/Bob/2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7631006" y="4415991"/>
            <a:ext cx="1011473" cy="44780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/Dave/1</a:t>
            </a:r>
            <a:endParaRPr lang="en-US" dirty="0"/>
          </a:p>
        </p:txBody>
      </p:sp>
      <p:sp>
        <p:nvSpPr>
          <p:cNvPr id="34" name="Rectangle 33"/>
          <p:cNvSpPr/>
          <p:nvPr/>
        </p:nvSpPr>
        <p:spPr>
          <a:xfrm>
            <a:off x="7783406" y="4994149"/>
            <a:ext cx="1011473" cy="44780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/Dave/2</a:t>
            </a:r>
            <a:endParaRPr lang="en-US" dirty="0"/>
          </a:p>
        </p:txBody>
      </p:sp>
      <p:sp>
        <p:nvSpPr>
          <p:cNvPr id="35" name="Rectangle 34"/>
          <p:cNvSpPr/>
          <p:nvPr/>
        </p:nvSpPr>
        <p:spPr>
          <a:xfrm>
            <a:off x="4734015" y="2559459"/>
            <a:ext cx="1011473" cy="44780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/Alice/1</a:t>
            </a:r>
            <a:endParaRPr lang="en-US" dirty="0"/>
          </a:p>
        </p:txBody>
      </p:sp>
      <p:sp>
        <p:nvSpPr>
          <p:cNvPr id="36" name="Rectangle 35"/>
          <p:cNvSpPr/>
          <p:nvPr/>
        </p:nvSpPr>
        <p:spPr>
          <a:xfrm>
            <a:off x="6192466" y="2559459"/>
            <a:ext cx="1011473" cy="44780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/Bob/1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7783406" y="2559459"/>
            <a:ext cx="1011473" cy="44780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/Dave/1</a:t>
            </a:r>
            <a:endParaRPr lang="en-US" dirty="0"/>
          </a:p>
        </p:txBody>
      </p:sp>
      <p:cxnSp>
        <p:nvCxnSpPr>
          <p:cNvPr id="41" name="Straight Connector 40"/>
          <p:cNvCxnSpPr>
            <a:stCxn id="35" idx="0"/>
            <a:endCxn id="27" idx="2"/>
          </p:cNvCxnSpPr>
          <p:nvPr/>
        </p:nvCxnSpPr>
        <p:spPr>
          <a:xfrm flipV="1">
            <a:off x="5239752" y="2146461"/>
            <a:ext cx="1671984" cy="4129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36" idx="0"/>
            <a:endCxn id="27" idx="2"/>
          </p:cNvCxnSpPr>
          <p:nvPr/>
        </p:nvCxnSpPr>
        <p:spPr>
          <a:xfrm flipV="1">
            <a:off x="6698203" y="2146461"/>
            <a:ext cx="213533" cy="4129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38" idx="0"/>
            <a:endCxn id="27" idx="2"/>
          </p:cNvCxnSpPr>
          <p:nvPr/>
        </p:nvCxnSpPr>
        <p:spPr>
          <a:xfrm flipH="1" flipV="1">
            <a:off x="6911736" y="2146461"/>
            <a:ext cx="1377407" cy="4129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6192466" y="1616725"/>
            <a:ext cx="1438540" cy="52973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0xabc1...</a:t>
            </a:r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6192466" y="1616725"/>
            <a:ext cx="1438540" cy="52973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0xbbad...</a:t>
            </a:r>
            <a:endParaRPr lang="en-US" dirty="0"/>
          </a:p>
        </p:txBody>
      </p:sp>
      <p:sp>
        <p:nvSpPr>
          <p:cNvPr id="52" name="Rectangle 51"/>
          <p:cNvSpPr/>
          <p:nvPr/>
        </p:nvSpPr>
        <p:spPr>
          <a:xfrm>
            <a:off x="6192466" y="1616725"/>
            <a:ext cx="1438540" cy="52973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0x112a...</a:t>
            </a:r>
            <a:endParaRPr lang="en-US" dirty="0"/>
          </a:p>
        </p:txBody>
      </p:sp>
      <p:sp>
        <p:nvSpPr>
          <p:cNvPr id="53" name="Rectangle 52"/>
          <p:cNvSpPr/>
          <p:nvPr/>
        </p:nvSpPr>
        <p:spPr>
          <a:xfrm>
            <a:off x="6192466" y="2570697"/>
            <a:ext cx="1011473" cy="44780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/Bob/2</a:t>
            </a:r>
            <a:endParaRPr lang="en-US" dirty="0"/>
          </a:p>
        </p:txBody>
      </p:sp>
      <p:sp>
        <p:nvSpPr>
          <p:cNvPr id="54" name="Rectangle 53"/>
          <p:cNvSpPr/>
          <p:nvPr/>
        </p:nvSpPr>
        <p:spPr>
          <a:xfrm>
            <a:off x="7783406" y="2566104"/>
            <a:ext cx="1011473" cy="44780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/Dave/2</a:t>
            </a:r>
            <a:endParaRPr lang="en-US" dirty="0"/>
          </a:p>
        </p:txBody>
      </p:sp>
      <p:sp>
        <p:nvSpPr>
          <p:cNvPr id="55" name="Rectangle 54"/>
          <p:cNvSpPr/>
          <p:nvPr/>
        </p:nvSpPr>
        <p:spPr>
          <a:xfrm>
            <a:off x="4734015" y="2559459"/>
            <a:ext cx="1011473" cy="44780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/Alice/2</a:t>
            </a:r>
            <a:endParaRPr lang="en-US" dirty="0"/>
          </a:p>
        </p:txBody>
      </p:sp>
      <p:sp>
        <p:nvSpPr>
          <p:cNvPr id="56" name="Rectangle 55"/>
          <p:cNvSpPr/>
          <p:nvPr/>
        </p:nvSpPr>
        <p:spPr>
          <a:xfrm>
            <a:off x="4734015" y="2566104"/>
            <a:ext cx="1011473" cy="44780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/Alice/3</a:t>
            </a:r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6192466" y="1616725"/>
            <a:ext cx="1438540" cy="52973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0x331a...</a:t>
            </a:r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>
            <a:off x="6192466" y="1616725"/>
            <a:ext cx="1438540" cy="52973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0xbbaa...</a:t>
            </a:r>
            <a:endParaRPr lang="en-US" dirty="0"/>
          </a:p>
        </p:txBody>
      </p:sp>
      <p:sp>
        <p:nvSpPr>
          <p:cNvPr id="59" name="Rectangle 58"/>
          <p:cNvSpPr/>
          <p:nvPr/>
        </p:nvSpPr>
        <p:spPr>
          <a:xfrm>
            <a:off x="6192466" y="1616725"/>
            <a:ext cx="1438540" cy="52973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0xccaa...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980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1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3500"/>
                            </p:stCondLst>
                            <p:childTnLst>
                              <p:par>
                                <p:cTn id="1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4500"/>
                            </p:stCondLst>
                            <p:childTnLst>
                              <p:par>
                                <p:cTn id="13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00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8" grpId="0" animBg="1"/>
      <p:bldP spid="49" grpId="0" animBg="1"/>
      <p:bldP spid="50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Chrono</a:t>
            </a:r>
            <a:r>
              <a:rPr lang="en-US" altLang="zh-CN" smtClean="0"/>
              <a:t>Share: Recent</a:t>
            </a:r>
            <a:r>
              <a:rPr lang="en-US" smtClean="0"/>
              <a:t> Progress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643" y="1143000"/>
            <a:ext cx="7508757" cy="3124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Polished up implementation, ready to use (pointer to the release below)</a:t>
            </a:r>
          </a:p>
          <a:p>
            <a:r>
              <a:rPr lang="en-US" dirty="0" smtClean="0"/>
              <a:t>With NDN CC’s support for ad hoc WiFi: direct file sharing</a:t>
            </a:r>
          </a:p>
          <a:p>
            <a:pPr lvl="1"/>
            <a:r>
              <a:rPr lang="en-US" dirty="0" smtClean="0"/>
              <a:t>one </a:t>
            </a:r>
            <a:r>
              <a:rPr lang="en-US" dirty="0" err="1" smtClean="0"/>
              <a:t>doesn</a:t>
            </a:r>
            <a:r>
              <a:rPr lang="mr-IN" dirty="0" smtClean="0"/>
              <a:t>’</a:t>
            </a:r>
            <a:r>
              <a:rPr lang="en-US" dirty="0" smtClean="0"/>
              <a:t>t have to change to different mode of operation based on distance or device types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C3ED8-F61F-294C-A6EE-5FF11B2E8169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8364803" y="3683006"/>
            <a:ext cx="779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/</a:t>
            </a:r>
            <a:r>
              <a:rPr lang="en-US" altLang="zh-CN" dirty="0" smtClean="0"/>
              <a:t>Alice</a:t>
            </a:r>
            <a:endParaRPr lang="en-US" altLang="zh-CN" dirty="0"/>
          </a:p>
        </p:txBody>
      </p:sp>
      <p:sp>
        <p:nvSpPr>
          <p:cNvPr id="64" name="TextBox 63"/>
          <p:cNvSpPr txBox="1"/>
          <p:nvPr/>
        </p:nvSpPr>
        <p:spPr>
          <a:xfrm>
            <a:off x="5528462" y="5117537"/>
            <a:ext cx="779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/Bob</a:t>
            </a:r>
            <a:endParaRPr lang="en-US" altLang="zh-CN" dirty="0"/>
          </a:p>
        </p:txBody>
      </p:sp>
      <p:sp>
        <p:nvSpPr>
          <p:cNvPr id="65" name="TextBox 64"/>
          <p:cNvSpPr txBox="1"/>
          <p:nvPr/>
        </p:nvSpPr>
        <p:spPr>
          <a:xfrm>
            <a:off x="8364803" y="6091208"/>
            <a:ext cx="779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/Dave</a:t>
            </a:r>
            <a:endParaRPr lang="en-US" altLang="zh-CN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996" y="4388683"/>
            <a:ext cx="968827" cy="968827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 rot="748673">
            <a:off x="5438888" y="4041139"/>
            <a:ext cx="1158799" cy="1106126"/>
            <a:chOff x="5057874" y="603974"/>
            <a:chExt cx="1158799" cy="1106126"/>
          </a:xfrm>
        </p:grpSpPr>
        <p:sp>
          <p:nvSpPr>
            <p:cNvPr id="21" name="Arc 20"/>
            <p:cNvSpPr/>
            <p:nvPr/>
          </p:nvSpPr>
          <p:spPr>
            <a:xfrm>
              <a:off x="5340026" y="947494"/>
              <a:ext cx="539795" cy="515258"/>
            </a:xfrm>
            <a:prstGeom prst="arc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c 21"/>
            <p:cNvSpPr/>
            <p:nvPr/>
          </p:nvSpPr>
          <p:spPr>
            <a:xfrm>
              <a:off x="5184874" y="831497"/>
              <a:ext cx="819289" cy="782048"/>
            </a:xfrm>
            <a:prstGeom prst="arc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Arc 22"/>
            <p:cNvSpPr/>
            <p:nvPr/>
          </p:nvSpPr>
          <p:spPr>
            <a:xfrm>
              <a:off x="5107749" y="717124"/>
              <a:ext cx="1013651" cy="967576"/>
            </a:xfrm>
            <a:prstGeom prst="arc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c 23"/>
            <p:cNvSpPr/>
            <p:nvPr/>
          </p:nvSpPr>
          <p:spPr>
            <a:xfrm>
              <a:off x="5057874" y="603974"/>
              <a:ext cx="1158799" cy="1106126"/>
            </a:xfrm>
            <a:prstGeom prst="arc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5" name="Shape 151" descr="icon-connected-black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51959" y="4538248"/>
            <a:ext cx="343551" cy="343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1931" y="2888904"/>
            <a:ext cx="968827" cy="968827"/>
          </a:xfrm>
          <a:prstGeom prst="rect">
            <a:avLst/>
          </a:prstGeom>
        </p:spPr>
      </p:pic>
      <p:grpSp>
        <p:nvGrpSpPr>
          <p:cNvPr id="34" name="Group 33"/>
          <p:cNvGrpSpPr/>
          <p:nvPr/>
        </p:nvGrpSpPr>
        <p:grpSpPr>
          <a:xfrm rot="9209291">
            <a:off x="7517471" y="3050407"/>
            <a:ext cx="1158799" cy="1106126"/>
            <a:chOff x="5057874" y="603974"/>
            <a:chExt cx="1158799" cy="1106126"/>
          </a:xfrm>
        </p:grpSpPr>
        <p:sp>
          <p:nvSpPr>
            <p:cNvPr id="35" name="Arc 34"/>
            <p:cNvSpPr/>
            <p:nvPr/>
          </p:nvSpPr>
          <p:spPr>
            <a:xfrm>
              <a:off x="5340026" y="947494"/>
              <a:ext cx="539795" cy="515258"/>
            </a:xfrm>
            <a:prstGeom prst="arc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Arc 35"/>
            <p:cNvSpPr/>
            <p:nvPr/>
          </p:nvSpPr>
          <p:spPr>
            <a:xfrm>
              <a:off x="5184874" y="831497"/>
              <a:ext cx="819289" cy="782048"/>
            </a:xfrm>
            <a:prstGeom prst="arc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Arc 36"/>
            <p:cNvSpPr/>
            <p:nvPr/>
          </p:nvSpPr>
          <p:spPr>
            <a:xfrm>
              <a:off x="5107749" y="717124"/>
              <a:ext cx="1013651" cy="967576"/>
            </a:xfrm>
            <a:prstGeom prst="arc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Arc 37"/>
            <p:cNvSpPr/>
            <p:nvPr/>
          </p:nvSpPr>
          <p:spPr>
            <a:xfrm>
              <a:off x="5057874" y="603974"/>
              <a:ext cx="1158799" cy="1106126"/>
            </a:xfrm>
            <a:prstGeom prst="arc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9" name="Shape 151" descr="icon-connected-black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35894" y="3029042"/>
            <a:ext cx="343551" cy="343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4550" y="5319187"/>
            <a:ext cx="968827" cy="968827"/>
          </a:xfrm>
          <a:prstGeom prst="rect">
            <a:avLst/>
          </a:prstGeom>
        </p:spPr>
      </p:pic>
      <p:grpSp>
        <p:nvGrpSpPr>
          <p:cNvPr id="42" name="Group 41"/>
          <p:cNvGrpSpPr/>
          <p:nvPr/>
        </p:nvGrpSpPr>
        <p:grpSpPr>
          <a:xfrm rot="16406364">
            <a:off x="7874931" y="5028205"/>
            <a:ext cx="1158799" cy="1106126"/>
            <a:chOff x="5057874" y="603974"/>
            <a:chExt cx="1158799" cy="1106126"/>
          </a:xfrm>
        </p:grpSpPr>
        <p:sp>
          <p:nvSpPr>
            <p:cNvPr id="43" name="Arc 42"/>
            <p:cNvSpPr/>
            <p:nvPr/>
          </p:nvSpPr>
          <p:spPr>
            <a:xfrm>
              <a:off x="5340026" y="947494"/>
              <a:ext cx="539795" cy="515258"/>
            </a:xfrm>
            <a:prstGeom prst="arc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Arc 44"/>
            <p:cNvSpPr/>
            <p:nvPr/>
          </p:nvSpPr>
          <p:spPr>
            <a:xfrm>
              <a:off x="5184874" y="831497"/>
              <a:ext cx="819289" cy="782048"/>
            </a:xfrm>
            <a:prstGeom prst="arc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Arc 46"/>
            <p:cNvSpPr/>
            <p:nvPr/>
          </p:nvSpPr>
          <p:spPr>
            <a:xfrm>
              <a:off x="5107749" y="717124"/>
              <a:ext cx="1013651" cy="967576"/>
            </a:xfrm>
            <a:prstGeom prst="arc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Arc 47"/>
            <p:cNvSpPr/>
            <p:nvPr/>
          </p:nvSpPr>
          <p:spPr>
            <a:xfrm>
              <a:off x="5057874" y="603974"/>
              <a:ext cx="1158799" cy="1106126"/>
            </a:xfrm>
            <a:prstGeom prst="arc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9" name="Shape 151" descr="icon-connected-black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08513" y="5468752"/>
            <a:ext cx="343551" cy="34355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228600" y="5791200"/>
            <a:ext cx="78713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hlinkClick r:id="rId5"/>
              </a:rPr>
              <a:t>https://named-data.net/codebase/applications/chronoshare</a:t>
            </a:r>
            <a:r>
              <a:rPr lang="en-US" sz="2400" dirty="0" smtClean="0">
                <a:hlinkClick r:id="rId5"/>
              </a:rPr>
              <a:t>/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2248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Take Away</a:t>
            </a:r>
            <a:endParaRPr lang="en-US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NDN with the use of ChronoSync-based ChronoShare brings back truly distributed and secure file sharing</a:t>
            </a:r>
          </a:p>
          <a:p>
            <a:pPr lvl="1"/>
            <a:r>
              <a:rPr lang="en-US" dirty="0" smtClean="0"/>
              <a:t>name</a:t>
            </a:r>
            <a:r>
              <a:rPr lang="en-US" dirty="0"/>
              <a:t>-based multicast, mobile, and </a:t>
            </a:r>
            <a:r>
              <a:rPr lang="en-US" dirty="0" smtClean="0"/>
              <a:t>DTN-style data retrieval</a:t>
            </a:r>
          </a:p>
          <a:p>
            <a:pPr lvl="1"/>
            <a:r>
              <a:rPr lang="en-US" dirty="0" smtClean="0"/>
              <a:t>name</a:t>
            </a:r>
            <a:r>
              <a:rPr lang="en-US" dirty="0"/>
              <a:t>-based </a:t>
            </a:r>
            <a:r>
              <a:rPr lang="en-US" dirty="0" smtClean="0"/>
              <a:t>rendezvous</a:t>
            </a:r>
          </a:p>
          <a:p>
            <a:pPr lvl="1"/>
            <a:r>
              <a:rPr lang="en-US" dirty="0"/>
              <a:t>name-based communication scoping</a:t>
            </a:r>
          </a:p>
          <a:p>
            <a:pPr lvl="1"/>
            <a:r>
              <a:rPr lang="en-US" dirty="0" smtClean="0"/>
              <a:t>data</a:t>
            </a:r>
            <a:r>
              <a:rPr lang="en-US" dirty="0"/>
              <a:t>-oriented </a:t>
            </a:r>
            <a:r>
              <a:rPr lang="en-US" dirty="0" smtClean="0"/>
              <a:t>security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C3ED8-F61F-294C-A6EE-5FF11B2E8169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470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Email: </a:t>
            </a:r>
            <a:r>
              <a:rPr lang="en-US" dirty="0" err="1" smtClean="0"/>
              <a:t>aa@cs.ucla.edu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C3ED8-F61F-294C-A6EE-5FF11B2E8169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154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+mj-lt"/>
              </a:rPr>
              <a:t>Chrono</a:t>
            </a:r>
            <a:r>
              <a:rPr lang="en-US" altLang="zh-CN" dirty="0" err="1" smtClean="0">
                <a:latin typeface="+mj-lt"/>
              </a:rPr>
              <a:t>Share</a:t>
            </a:r>
            <a:r>
              <a:rPr lang="en-US" altLang="zh-CN" dirty="0" smtClean="0">
                <a:latin typeface="+mj-lt"/>
              </a:rPr>
              <a:t>: Recent</a:t>
            </a:r>
            <a:r>
              <a:rPr lang="en-US" dirty="0" smtClean="0">
                <a:latin typeface="+mj-lt"/>
              </a:rPr>
              <a:t> Progress</a:t>
            </a:r>
            <a:endParaRPr lang="en-US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C3ED8-F61F-294C-A6EE-5FF11B2E8169}" type="slidenum">
              <a:rPr lang="en-US" smtClean="0"/>
              <a:t>10</a:t>
            </a:fld>
            <a:endParaRPr lang="en-US" dirty="0"/>
          </a:p>
        </p:txBody>
      </p:sp>
      <p:cxnSp>
        <p:nvCxnSpPr>
          <p:cNvPr id="40" name="直接箭头连接符 39"/>
          <p:cNvCxnSpPr/>
          <p:nvPr/>
        </p:nvCxnSpPr>
        <p:spPr>
          <a:xfrm flipV="1">
            <a:off x="2150658" y="2382670"/>
            <a:ext cx="4583510" cy="947814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123765" y="3048005"/>
            <a:ext cx="779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/</a:t>
            </a:r>
            <a:r>
              <a:rPr lang="en-US" altLang="zh-CN" dirty="0" smtClean="0"/>
              <a:t>Alice</a:t>
            </a:r>
            <a:endParaRPr lang="en-US" altLang="zh-CN" dirty="0"/>
          </a:p>
        </p:txBody>
      </p:sp>
      <p:sp>
        <p:nvSpPr>
          <p:cNvPr id="64" name="TextBox 63"/>
          <p:cNvSpPr txBox="1"/>
          <p:nvPr/>
        </p:nvSpPr>
        <p:spPr>
          <a:xfrm>
            <a:off x="981862" y="3923736"/>
            <a:ext cx="779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/Bob</a:t>
            </a:r>
            <a:endParaRPr lang="en-US" altLang="zh-CN" dirty="0"/>
          </a:p>
        </p:txBody>
      </p:sp>
      <p:sp>
        <p:nvSpPr>
          <p:cNvPr id="65" name="TextBox 64"/>
          <p:cNvSpPr txBox="1"/>
          <p:nvPr/>
        </p:nvSpPr>
        <p:spPr>
          <a:xfrm>
            <a:off x="6683508" y="5634007"/>
            <a:ext cx="779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/Dave</a:t>
            </a:r>
            <a:endParaRPr lang="en-US" altLang="zh-CN" dirty="0"/>
          </a:p>
        </p:txBody>
      </p:sp>
      <p:sp>
        <p:nvSpPr>
          <p:cNvPr id="46" name="TextBox 45"/>
          <p:cNvSpPr txBox="1"/>
          <p:nvPr/>
        </p:nvSpPr>
        <p:spPr>
          <a:xfrm rot="20897306">
            <a:off x="2011322" y="2310422"/>
            <a:ext cx="50257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Interest( &lt;device&gt; , &lt;shared-folder&gt; , &lt;</a:t>
            </a:r>
            <a:r>
              <a:rPr lang="en-US" altLang="zh-CN" dirty="0"/>
              <a:t>action-</a:t>
            </a:r>
            <a:r>
              <a:rPr lang="en-US" altLang="zh-CN" dirty="0" err="1"/>
              <a:t>seq</a:t>
            </a:r>
            <a:r>
              <a:rPr lang="en-US" altLang="zh-CN" dirty="0" smtClean="0"/>
              <a:t>&gt; )</a:t>
            </a:r>
            <a:endParaRPr lang="zh-CN" altLang="en-US" dirty="0"/>
          </a:p>
        </p:txBody>
      </p:sp>
      <p:sp>
        <p:nvSpPr>
          <p:cNvPr id="70" name="TextBox 69"/>
          <p:cNvSpPr txBox="1"/>
          <p:nvPr/>
        </p:nvSpPr>
        <p:spPr>
          <a:xfrm rot="20897306">
            <a:off x="3493477" y="2888900"/>
            <a:ext cx="2366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Data( &lt;file&gt; , &lt;action&gt; )</a:t>
            </a:r>
            <a:endParaRPr lang="zh-CN" altLang="en-US" dirty="0"/>
          </a:p>
        </p:txBody>
      </p:sp>
      <p:pic>
        <p:nvPicPr>
          <p:cNvPr id="1029" name="Picture 5" descr="C:\Users\TuYukai\Desktop\file-outline-with-text-lines_318-7536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263" y="4439806"/>
            <a:ext cx="987455" cy="987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TuYukai\Desktop\red-x2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862" y="4479338"/>
            <a:ext cx="692177" cy="651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6" name="直接箭头连接符 75"/>
          <p:cNvCxnSpPr/>
          <p:nvPr/>
        </p:nvCxnSpPr>
        <p:spPr>
          <a:xfrm flipV="1">
            <a:off x="2156637" y="2299058"/>
            <a:ext cx="4583510" cy="947814"/>
          </a:xfrm>
          <a:prstGeom prst="straightConnector1">
            <a:avLst/>
          </a:prstGeom>
          <a:ln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 rot="20897306">
            <a:off x="2331007" y="2315710"/>
            <a:ext cx="4398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Interest( &lt;device&gt; , &lt;file-hash&gt; , &lt;segment&gt; )</a:t>
            </a:r>
            <a:endParaRPr lang="zh-CN" altLang="en-US" dirty="0"/>
          </a:p>
        </p:txBody>
      </p:sp>
      <p:sp>
        <p:nvSpPr>
          <p:cNvPr id="78" name="TextBox 77"/>
          <p:cNvSpPr txBox="1"/>
          <p:nvPr/>
        </p:nvSpPr>
        <p:spPr>
          <a:xfrm rot="20897306">
            <a:off x="4014020" y="2894188"/>
            <a:ext cx="1337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Data( &lt;file&gt;)</a:t>
            </a:r>
            <a:endParaRPr lang="zh-CN" altLang="en-US" dirty="0"/>
          </a:p>
        </p:txBody>
      </p:sp>
      <p:pic>
        <p:nvPicPr>
          <p:cNvPr id="1030" name="Picture 6" descr="C:\Users\TuYukai\Desktop\correct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021" y="4479338"/>
            <a:ext cx="682038" cy="612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96" y="3194882"/>
            <a:ext cx="968827" cy="968827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 rot="748673">
            <a:off x="892288" y="2847338"/>
            <a:ext cx="1158799" cy="1106126"/>
            <a:chOff x="5057874" y="603974"/>
            <a:chExt cx="1158799" cy="1106126"/>
          </a:xfrm>
        </p:grpSpPr>
        <p:sp>
          <p:nvSpPr>
            <p:cNvPr id="21" name="Arc 20"/>
            <p:cNvSpPr/>
            <p:nvPr/>
          </p:nvSpPr>
          <p:spPr>
            <a:xfrm>
              <a:off x="5340026" y="947494"/>
              <a:ext cx="539795" cy="515258"/>
            </a:xfrm>
            <a:prstGeom prst="arc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c 21"/>
            <p:cNvSpPr/>
            <p:nvPr/>
          </p:nvSpPr>
          <p:spPr>
            <a:xfrm>
              <a:off x="5184874" y="831497"/>
              <a:ext cx="819289" cy="782048"/>
            </a:xfrm>
            <a:prstGeom prst="arc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Arc 22"/>
            <p:cNvSpPr/>
            <p:nvPr/>
          </p:nvSpPr>
          <p:spPr>
            <a:xfrm>
              <a:off x="5107749" y="717124"/>
              <a:ext cx="1013651" cy="967576"/>
            </a:xfrm>
            <a:prstGeom prst="arc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c 23"/>
            <p:cNvSpPr/>
            <p:nvPr/>
          </p:nvSpPr>
          <p:spPr>
            <a:xfrm>
              <a:off x="5057874" y="603974"/>
              <a:ext cx="1158799" cy="1106126"/>
            </a:xfrm>
            <a:prstGeom prst="arc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5" name="Shape 151" descr="icon-connected-black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05359" y="3344447"/>
            <a:ext cx="343551" cy="343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0793" y="1479203"/>
            <a:ext cx="968827" cy="968827"/>
          </a:xfrm>
          <a:prstGeom prst="rect">
            <a:avLst/>
          </a:prstGeom>
        </p:spPr>
      </p:pic>
      <p:grpSp>
        <p:nvGrpSpPr>
          <p:cNvPr id="34" name="Group 33"/>
          <p:cNvGrpSpPr/>
          <p:nvPr/>
        </p:nvGrpSpPr>
        <p:grpSpPr>
          <a:xfrm rot="9209291">
            <a:off x="6746333" y="1640706"/>
            <a:ext cx="1158799" cy="1106126"/>
            <a:chOff x="5057874" y="603974"/>
            <a:chExt cx="1158799" cy="1106126"/>
          </a:xfrm>
        </p:grpSpPr>
        <p:sp>
          <p:nvSpPr>
            <p:cNvPr id="35" name="Arc 34"/>
            <p:cNvSpPr/>
            <p:nvPr/>
          </p:nvSpPr>
          <p:spPr>
            <a:xfrm>
              <a:off x="5340026" y="947494"/>
              <a:ext cx="539795" cy="515258"/>
            </a:xfrm>
            <a:prstGeom prst="arc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Arc 35"/>
            <p:cNvSpPr/>
            <p:nvPr/>
          </p:nvSpPr>
          <p:spPr>
            <a:xfrm>
              <a:off x="5184874" y="831497"/>
              <a:ext cx="819289" cy="782048"/>
            </a:xfrm>
            <a:prstGeom prst="arc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Arc 36"/>
            <p:cNvSpPr/>
            <p:nvPr/>
          </p:nvSpPr>
          <p:spPr>
            <a:xfrm>
              <a:off x="5107749" y="717124"/>
              <a:ext cx="1013651" cy="967576"/>
            </a:xfrm>
            <a:prstGeom prst="arc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Arc 37"/>
            <p:cNvSpPr/>
            <p:nvPr/>
          </p:nvSpPr>
          <p:spPr>
            <a:xfrm>
              <a:off x="5057874" y="603974"/>
              <a:ext cx="1158799" cy="1106126"/>
            </a:xfrm>
            <a:prstGeom prst="arc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9" name="Shape 151" descr="icon-connected-black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64756" y="1619341"/>
            <a:ext cx="343551" cy="343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4550" y="4392086"/>
            <a:ext cx="968827" cy="968827"/>
          </a:xfrm>
          <a:prstGeom prst="rect">
            <a:avLst/>
          </a:prstGeom>
        </p:spPr>
      </p:pic>
      <p:grpSp>
        <p:nvGrpSpPr>
          <p:cNvPr id="42" name="Group 41"/>
          <p:cNvGrpSpPr/>
          <p:nvPr/>
        </p:nvGrpSpPr>
        <p:grpSpPr>
          <a:xfrm rot="16406364">
            <a:off x="6604931" y="4101104"/>
            <a:ext cx="1158799" cy="1106126"/>
            <a:chOff x="5057874" y="603974"/>
            <a:chExt cx="1158799" cy="1106126"/>
          </a:xfrm>
        </p:grpSpPr>
        <p:sp>
          <p:nvSpPr>
            <p:cNvPr id="43" name="Arc 42"/>
            <p:cNvSpPr/>
            <p:nvPr/>
          </p:nvSpPr>
          <p:spPr>
            <a:xfrm>
              <a:off x="5340026" y="947494"/>
              <a:ext cx="539795" cy="515258"/>
            </a:xfrm>
            <a:prstGeom prst="arc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Arc 44"/>
            <p:cNvSpPr/>
            <p:nvPr/>
          </p:nvSpPr>
          <p:spPr>
            <a:xfrm>
              <a:off x="5184874" y="831497"/>
              <a:ext cx="819289" cy="782048"/>
            </a:xfrm>
            <a:prstGeom prst="arc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Arc 46"/>
            <p:cNvSpPr/>
            <p:nvPr/>
          </p:nvSpPr>
          <p:spPr>
            <a:xfrm>
              <a:off x="5107749" y="717124"/>
              <a:ext cx="1013651" cy="967576"/>
            </a:xfrm>
            <a:prstGeom prst="arc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Arc 47"/>
            <p:cNvSpPr/>
            <p:nvPr/>
          </p:nvSpPr>
          <p:spPr>
            <a:xfrm>
              <a:off x="5057874" y="603974"/>
              <a:ext cx="1158799" cy="1106126"/>
            </a:xfrm>
            <a:prstGeom prst="arc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9" name="Shape 151" descr="icon-connected-black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138513" y="4541651"/>
            <a:ext cx="343551" cy="3435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6149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6" grpId="1"/>
      <p:bldP spid="70" grpId="0"/>
      <p:bldP spid="70" grpId="1"/>
      <p:bldP spid="77" grpId="0"/>
      <p:bldP spid="78" grpId="0"/>
    </p:bldLst>
  </p:timing>
</p:sld>
</file>

<file path=ppt/theme/theme1.xml><?xml version="1.0" encoding="utf-8"?>
<a:theme xmlns:a="http://schemas.openxmlformats.org/drawingml/2006/main" name="DefaultWhite">
  <a:themeElements>
    <a:clrScheme name="Custom 13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FFFF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DefaultWhite.thmx</Template>
  <TotalTime>6445</TotalTime>
  <Words>545</Words>
  <Application>Microsoft Macintosh PowerPoint</Application>
  <PresentationFormat>On-screen Show (4:3)</PresentationFormat>
  <Paragraphs>120</Paragraphs>
  <Slides>10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Calibri</vt:lpstr>
      <vt:lpstr>Century Gothic</vt:lpstr>
      <vt:lpstr>Century Gothic (headings)</vt:lpstr>
      <vt:lpstr>Chalkboard</vt:lpstr>
      <vt:lpstr>Lucida Grande</vt:lpstr>
      <vt:lpstr>Wingdings</vt:lpstr>
      <vt:lpstr>宋体</vt:lpstr>
      <vt:lpstr>Arial</vt:lpstr>
      <vt:lpstr>DefaultWhite</vt:lpstr>
      <vt:lpstr>The Story of ChronoShare, or  How NDN Brought Distributed File Sharing Back</vt:lpstr>
      <vt:lpstr>File sharing is in great demand today</vt:lpstr>
      <vt:lpstr>ChronoShare:  Enabling File Sharing in Truly Distributed Way</vt:lpstr>
      <vt:lpstr>ChronoShare: components</vt:lpstr>
      <vt:lpstr>ChronoSync as a Distributed Transport Function</vt:lpstr>
      <vt:lpstr>ChronoSync Digest Tree Progress</vt:lpstr>
      <vt:lpstr>ChronoShare: Recent Progress</vt:lpstr>
      <vt:lpstr>Take Away</vt:lpstr>
      <vt:lpstr>Thanks</vt:lpstr>
      <vt:lpstr>ChronoShare: Recent Progress</vt:lpstr>
    </vt:vector>
  </TitlesOfParts>
  <Company>UCLA</Company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ChronoShare</dc:title>
  <dc:creator>Lixia Zhang</dc:creator>
  <cp:lastModifiedBy>Alex Afanasyev</cp:lastModifiedBy>
  <cp:revision>350</cp:revision>
  <dcterms:created xsi:type="dcterms:W3CDTF">2013-01-03T19:06:05Z</dcterms:created>
  <dcterms:modified xsi:type="dcterms:W3CDTF">2017-03-30T18:50:26Z</dcterms:modified>
</cp:coreProperties>
</file>