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57" r:id="rId1"/>
  </p:sldMasterIdLst>
  <p:notesMasterIdLst>
    <p:notesMasterId r:id="rId14"/>
  </p:notesMasterIdLst>
  <p:sldIdLst>
    <p:sldId id="256" r:id="rId2"/>
    <p:sldId id="258" r:id="rId3"/>
    <p:sldId id="286" r:id="rId4"/>
    <p:sldId id="287" r:id="rId5"/>
    <p:sldId id="284" r:id="rId6"/>
    <p:sldId id="285" r:id="rId7"/>
    <p:sldId id="283" r:id="rId8"/>
    <p:sldId id="282" r:id="rId9"/>
    <p:sldId id="281" r:id="rId10"/>
    <p:sldId id="278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82088"/>
  </p:normalViewPr>
  <p:slideViewPr>
    <p:cSldViewPr snapToGrid="0" snapToObjects="1">
      <p:cViewPr>
        <p:scale>
          <a:sx n="70" d="100"/>
          <a:sy n="70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6A9F7-B7C0-0E4D-B6C2-CA90B641C896}" type="datetimeFigureOut">
              <a:rPr lang="en-US" smtClean="0"/>
              <a:t>3/30/17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3ECFD-8D5F-0D46-8D53-6C56CF92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4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3ECFD-8D5F-0D46-8D53-6C56CF9298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34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 smtClean="0"/>
              <a:t>NDN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control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center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convenient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tool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run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configure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NDN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on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Mac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OS.</a:t>
            </a:r>
            <a:endParaRPr lang="zh-CN" altLang="en-US" baseline="0" dirty="0" smtClean="0"/>
          </a:p>
          <a:p>
            <a:r>
              <a:rPr lang="en-US" altLang="zh-CN" baseline="0" dirty="0" smtClean="0"/>
              <a:t>Android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is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an</a:t>
            </a:r>
            <a:r>
              <a:rPr lang="zh-CN" altLang="en-US" baseline="0" dirty="0" smtClean="0"/>
              <a:t> </a:t>
            </a:r>
            <a:r>
              <a:rPr lang="en-US" baseline="0" dirty="0" smtClean="0"/>
              <a:t>open platform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3ECFD-8D5F-0D46-8D53-6C56CF9298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823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3ECFD-8D5F-0D46-8D53-6C56CF9298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85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Step</a:t>
            </a:r>
            <a:endParaRPr lang="zh-CN" altLang="en-US" dirty="0" smtClean="0"/>
          </a:p>
          <a:p>
            <a:pPr marL="228600" indent="-228600">
              <a:buAutoNum type="arabicParenBoth"/>
            </a:pPr>
            <a:r>
              <a:rPr lang="en-US" altLang="zh-CN" dirty="0" smtClean="0"/>
              <a:t>Connect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to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hub</a:t>
            </a:r>
            <a:endParaRPr lang="zh-CN" altLang="en-US" baseline="0" dirty="0" smtClean="0"/>
          </a:p>
          <a:p>
            <a:pPr marL="228600" indent="-228600">
              <a:buAutoNum type="arabicParenBoth"/>
            </a:pPr>
            <a:r>
              <a:rPr lang="en-US" altLang="zh-CN" baseline="0" dirty="0" smtClean="0"/>
              <a:t>Configure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routes</a:t>
            </a:r>
            <a:endParaRPr lang="zh-CN" altLang="en-US" baseline="0" dirty="0" smtClean="0"/>
          </a:p>
          <a:p>
            <a:pPr marL="228600" indent="-228600">
              <a:buAutoNum type="arabicParenBoth"/>
            </a:pPr>
            <a:r>
              <a:rPr lang="en-US" altLang="zh-CN" baseline="0" dirty="0" smtClean="0"/>
              <a:t>connectivity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lost</a:t>
            </a:r>
            <a:endParaRPr lang="zh-CN" altLang="en-US" baseline="0" dirty="0" smtClean="0"/>
          </a:p>
          <a:p>
            <a:pPr marL="228600" indent="-228600">
              <a:buAutoNum type="arabicParenBoth"/>
            </a:pPr>
            <a:r>
              <a:rPr lang="en-US" altLang="zh-CN" baseline="0" dirty="0" smtClean="0"/>
              <a:t>connectivity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recovers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automatically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3ECFD-8D5F-0D46-8D53-6C56CF92982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8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Three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steps:</a:t>
            </a:r>
            <a:endParaRPr lang="zh-CN" altLang="en-US" baseline="0" dirty="0" smtClean="0"/>
          </a:p>
          <a:p>
            <a:pPr marL="228600" indent="-228600">
              <a:buAutoNum type="arabicParenBoth"/>
            </a:pPr>
            <a:r>
              <a:rPr lang="en-US" altLang="zh-CN" baseline="0" dirty="0" smtClean="0"/>
              <a:t>Get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cert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from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remote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CA</a:t>
            </a:r>
            <a:endParaRPr lang="zh-CN" altLang="en-US" baseline="0" dirty="0" smtClean="0"/>
          </a:p>
          <a:p>
            <a:pPr marL="228600" indent="-228600">
              <a:buAutoNum type="arabicParenBoth"/>
            </a:pPr>
            <a:r>
              <a:rPr lang="en-US" altLang="zh-CN" baseline="0" dirty="0" smtClean="0"/>
              <a:t>Issue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certs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for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local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apps,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other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devices</a:t>
            </a:r>
            <a:endParaRPr lang="zh-CN" altLang="en-US" baseline="0" dirty="0" smtClean="0"/>
          </a:p>
          <a:p>
            <a:pPr marL="228600" indent="-228600">
              <a:buAutoNum type="arabicParenBoth"/>
            </a:pPr>
            <a:r>
              <a:rPr lang="en-US" altLang="zh-CN" baseline="0" dirty="0" smtClean="0"/>
              <a:t>Mutual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trust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with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other</a:t>
            </a:r>
            <a:r>
              <a:rPr lang="zh-CN" altLang="en-US" baseline="0" dirty="0" smtClean="0"/>
              <a:t> </a:t>
            </a:r>
            <a:r>
              <a:rPr lang="en-US" altLang="zh-CN" baseline="0" dirty="0" smtClean="0"/>
              <a:t>devices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3ECFD-8D5F-0D46-8D53-6C56CF9298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79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progress</a:t>
            </a:r>
          </a:p>
          <a:p>
            <a:r>
              <a:rPr lang="en-US" dirty="0" smtClean="0"/>
              <a:t>See the demo</a:t>
            </a:r>
          </a:p>
          <a:p>
            <a:r>
              <a:rPr lang="en-US" dirty="0" smtClean="0"/>
              <a:t>work to</a:t>
            </a:r>
            <a:r>
              <a:rPr lang="en-US" baseline="0" dirty="0" smtClean="0"/>
              <a:t> be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3ECFD-8D5F-0D46-8D53-6C56CF9298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82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cs217B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3ECFD-8D5F-0D46-8D53-6C56CF9298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0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CCA81-BDF4-0E41-9139-37FADDC59754}" type="datetime1">
              <a:rPr lang="en-US" smtClean="0"/>
              <a:t>3/30/17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8022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Gothic" charset="0"/>
                <a:ea typeface="Century Gothic" charset="0"/>
                <a:cs typeface="Century Gothic" charset="0"/>
              </a:defRPr>
            </a:lvl1pPr>
            <a:lvl2pPr>
              <a:defRPr>
                <a:latin typeface="Century Gothic" charset="0"/>
                <a:ea typeface="Century Gothic" charset="0"/>
                <a:cs typeface="Century Gothic" charset="0"/>
              </a:defRPr>
            </a:lvl2pPr>
            <a:lvl3pPr>
              <a:defRPr>
                <a:latin typeface="Century Gothic" charset="0"/>
                <a:ea typeface="Century Gothic" charset="0"/>
                <a:cs typeface="Century Gothic" charset="0"/>
              </a:defRPr>
            </a:lvl3pPr>
            <a:lvl4pPr>
              <a:defRPr>
                <a:latin typeface="Century Gothic" charset="0"/>
                <a:ea typeface="Century Gothic" charset="0"/>
                <a:cs typeface="Century Gothic" charset="0"/>
              </a:defRPr>
            </a:lvl4pPr>
            <a:lvl5pPr>
              <a:defRPr>
                <a:latin typeface="Century Gothic" charset="0"/>
                <a:ea typeface="Century Gothic" charset="0"/>
                <a:cs typeface="Century Gothic" charset="0"/>
              </a:defRPr>
            </a:lvl5pPr>
          </a:lstStyle>
          <a:p>
            <a:pPr lvl="0"/>
            <a:r>
              <a:rPr lang="en-US" altLang="zh-CN" dirty="0" smtClean="0"/>
              <a:t>Click to edit Master text styles</a:t>
            </a:r>
          </a:p>
          <a:p>
            <a:pPr lvl="1"/>
            <a:r>
              <a:rPr lang="en-US" altLang="zh-CN" dirty="0" smtClean="0"/>
              <a:t>Second level</a:t>
            </a:r>
          </a:p>
          <a:p>
            <a:pPr lvl="2"/>
            <a:r>
              <a:rPr lang="en-US" altLang="zh-CN" dirty="0" smtClean="0"/>
              <a:t>Third level</a:t>
            </a:r>
          </a:p>
          <a:p>
            <a:pPr lvl="3"/>
            <a:r>
              <a:rPr lang="en-US" altLang="zh-CN" dirty="0" smtClean="0"/>
              <a:t>Fourth level</a:t>
            </a:r>
          </a:p>
          <a:p>
            <a:pPr lvl="4"/>
            <a:r>
              <a:rPr lang="en-US" altLang="zh-CN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8E34C-A975-D448-9D8D-0D1550E6AA44}" type="datetime1">
              <a:rPr lang="en-US" smtClean="0"/>
              <a:t>3/30/17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86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E3AEF-2CAB-4C4F-8474-927F1DFB5A5E}" type="datetime1">
              <a:rPr lang="en-US" smtClean="0"/>
              <a:t>3/30/17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8767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B2C46-5523-864B-A16E-723B02B0A765}" type="datetime1">
              <a:rPr lang="en-US" smtClean="0"/>
              <a:t>3/30/17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9059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69C00-E59E-0343-8530-1F79FCB8D2D1}" type="datetime1">
              <a:rPr lang="en-US" smtClean="0"/>
              <a:t>3/30/17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6398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B8972-1507-7245-8F73-11155E885DDE}" type="datetime1">
              <a:rPr lang="en-US" smtClean="0"/>
              <a:t>3/30/17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CEBB3-DB7E-2D46-BDD9-00EB8ACA9324}" type="datetime1">
              <a:rPr lang="en-US" smtClean="0"/>
              <a:t>3/30/17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87560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CB5D-FB8E-8E4B-AE65-61AC10E1425D}" type="datetime1">
              <a:rPr lang="en-US" smtClean="0"/>
              <a:t>3/30/17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39036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13E-A490-2345-9DB3-C4D82B6E1A81}" type="datetime1">
              <a:rPr lang="en-US" smtClean="0"/>
              <a:t>3/30/17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27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21F2-13DF-7E4C-9878-6A2E1F2A8F2C}" type="datetime1">
              <a:rPr lang="en-US" smtClean="0"/>
              <a:t>3/30/17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67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0246-B080-7246-B88F-3D97FCC7CE2D}" type="datetime1">
              <a:rPr lang="en-US" smtClean="0"/>
              <a:t>3/30/17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43351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11330665" y="6251677"/>
            <a:ext cx="731600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9864" y="326533"/>
            <a:ext cx="11279627" cy="847200"/>
          </a:xfrm>
        </p:spPr>
        <p:txBody>
          <a:bodyPr/>
          <a:lstStyle>
            <a:lvl1pPr>
              <a:defRPr sz="4267" b="0">
                <a:solidFill>
                  <a:schemeClr val="tx1"/>
                </a:solidFill>
                <a:latin typeface="Comic Sans MS" charset="0"/>
                <a:ea typeface="Comic Sans MS" charset="0"/>
                <a:cs typeface="Comic Sans MS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9865" y="1524763"/>
            <a:ext cx="9649223" cy="5106496"/>
          </a:xfrm>
        </p:spPr>
        <p:txBody>
          <a:bodyPr/>
          <a:lstStyle>
            <a:lvl1pPr marL="365751" indent="-36575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Courier New" charset="0"/>
              <a:buChar char="o"/>
              <a:defRPr sz="2667">
                <a:latin typeface="Comic Sans MS" charset="0"/>
                <a:ea typeface="Comic Sans MS" charset="0"/>
                <a:cs typeface="Comic Sans MS" charset="0"/>
              </a:defRPr>
            </a:lvl1pPr>
            <a:lvl2pPr marL="731502" indent="-36575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Font typeface="Courier New" charset="0"/>
              <a:buChar char="o"/>
              <a:defRPr sz="2400">
                <a:latin typeface="Comic Sans MS" charset="0"/>
                <a:ea typeface="Comic Sans MS" charset="0"/>
                <a:cs typeface="Comic Sans MS" charset="0"/>
              </a:defRPr>
            </a:lvl2pPr>
            <a:lvl3pPr marL="1112492" indent="-38099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Font typeface="Courier New" charset="0"/>
              <a:buChar char="o"/>
              <a:defRPr sz="2133">
                <a:latin typeface="Comic Sans MS" charset="0"/>
                <a:ea typeface="Comic Sans MS" charset="0"/>
                <a:cs typeface="Comic Sans MS" charset="0"/>
              </a:defRPr>
            </a:lvl3pPr>
            <a:lvl4pPr>
              <a:defRPr>
                <a:latin typeface="Comic Sans MS" charset="0"/>
                <a:ea typeface="Comic Sans MS" charset="0"/>
                <a:cs typeface="Comic Sans MS" charset="0"/>
              </a:defRPr>
            </a:lvl4pPr>
            <a:lvl5pPr>
              <a:defRPr>
                <a:latin typeface="Comic Sans MS" charset="0"/>
                <a:ea typeface="Comic Sans MS" charset="0"/>
                <a:cs typeface="Comic Sans MS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8909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F5AA3-90B0-2749-97F7-5E0A295D9242}" type="datetime1">
              <a:rPr lang="en-US" smtClean="0"/>
              <a:t>3/30/17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9EE74-FAA9-164F-986F-C2F7E566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8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  <p:sldLayoutId id="214748426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tiff"/><Relationship Id="rId5" Type="http://schemas.openxmlformats.org/officeDocument/2006/relationships/image" Target="../media/image8.tiff"/><Relationship Id="rId6" Type="http://schemas.openxmlformats.org/officeDocument/2006/relationships/image" Target="../media/image9.png"/><Relationship Id="rId7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med-data-mobile/NFD-android" TargetMode="External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lay.google.com/store/apps/details?id=net.named_data.nf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9.png"/><Relationship Id="rId5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8.png"/><Relationship Id="rId5" Type="http://schemas.openxmlformats.org/officeDocument/2006/relationships/image" Target="../media/image9.png"/><Relationship Id="rId6" Type="http://schemas.openxmlformats.org/officeDocument/2006/relationships/image" Target="../media/image14.tiff"/><Relationship Id="rId7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NDN-Android: </a:t>
            </a:r>
            <a:r>
              <a:rPr lang="en-US" dirty="0"/>
              <a:t>NDN Networking Stack for Android Platform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Haitao</a:t>
            </a:r>
            <a:r>
              <a:rPr lang="en-US" dirty="0"/>
              <a:t> Zhang, Alex </a:t>
            </a:r>
            <a:r>
              <a:rPr lang="en-US" dirty="0" err="1"/>
              <a:t>Afanasyev</a:t>
            </a:r>
            <a:r>
              <a:rPr lang="en-US" dirty="0"/>
              <a:t>, </a:t>
            </a:r>
            <a:r>
              <a:rPr lang="en-US" dirty="0" err="1"/>
              <a:t>Lixia</a:t>
            </a:r>
            <a:r>
              <a:rPr lang="en-US" dirty="0"/>
              <a:t> Zhang (UCLA)</a:t>
            </a:r>
          </a:p>
          <a:p>
            <a:r>
              <a:rPr lang="en-US" dirty="0" err="1"/>
              <a:t>NDNComm</a:t>
            </a:r>
            <a:r>
              <a:rPr lang="en-US" dirty="0"/>
              <a:t> 2017</a:t>
            </a:r>
          </a:p>
          <a:p>
            <a:r>
              <a:rPr lang="en-US" dirty="0"/>
              <a:t>March 23-26,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2611" y="5257800"/>
            <a:ext cx="2236282" cy="6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 charset="0"/>
                <a:ea typeface="Century Gothic" charset="0"/>
                <a:cs typeface="Century Gothic" charset="0"/>
              </a:rPr>
              <a:t>Motivation</a:t>
            </a:r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charset="0"/>
                <a:ea typeface="Century Gothic" charset="0"/>
                <a:cs typeface="Century Gothic" charset="0"/>
              </a:rPr>
              <a:t>Android devices are </a:t>
            </a:r>
            <a:endParaRPr lang="zh-CN" altLang="en-US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0" indent="0">
              <a:buNone/>
            </a:pPr>
            <a:r>
              <a:rPr lang="en-US" dirty="0" smtClean="0">
                <a:latin typeface="Century Gothic" charset="0"/>
                <a:ea typeface="Century Gothic" charset="0"/>
                <a:cs typeface="Century Gothic" charset="0"/>
              </a:rPr>
              <a:t>widely used</a:t>
            </a:r>
            <a:endParaRPr lang="zh-CN" altLang="en-US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lvl="1"/>
            <a:r>
              <a:rPr lang="en-US" dirty="0"/>
              <a:t>Android </a:t>
            </a:r>
            <a:r>
              <a:rPr lang="en-US" altLang="zh-CN" dirty="0" smtClean="0"/>
              <a:t>accounts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</a:t>
            </a:r>
            <a:r>
              <a:rPr lang="zh-CN" altLang="en-US" dirty="0" smtClean="0"/>
              <a:t> </a:t>
            </a:r>
            <a:r>
              <a:rPr lang="en-US" dirty="0" smtClean="0"/>
              <a:t>88</a:t>
            </a:r>
            <a:r>
              <a:rPr lang="en-US" dirty="0"/>
              <a:t>% market </a:t>
            </a:r>
            <a:endParaRPr lang="zh-CN" altLang="en-US" dirty="0" smtClean="0"/>
          </a:p>
          <a:p>
            <a:pPr marL="457200" lvl="1" indent="0">
              <a:buNone/>
            </a:pPr>
            <a:r>
              <a:rPr lang="en-US" dirty="0" smtClean="0"/>
              <a:t>share of </a:t>
            </a:r>
            <a:r>
              <a:rPr lang="en-US" dirty="0"/>
              <a:t>all </a:t>
            </a:r>
            <a:r>
              <a:rPr lang="en-US" dirty="0" smtClean="0"/>
              <a:t>smartphones</a:t>
            </a:r>
            <a:endParaRPr lang="zh-CN" altLang="en-US" dirty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Android</a:t>
            </a:r>
            <a:r>
              <a:rPr lang="zh-CN" altLang="en-US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is</a:t>
            </a:r>
            <a:r>
              <a:rPr lang="zh-CN" altLang="en-US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an</a:t>
            </a:r>
            <a:r>
              <a:rPr lang="zh-CN" altLang="en-US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ideal</a:t>
            </a:r>
            <a:r>
              <a:rPr lang="zh-CN" altLang="en-US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platform</a:t>
            </a:r>
            <a:r>
              <a:rPr lang="zh-CN" altLang="en-US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to</a:t>
            </a:r>
            <a:endParaRPr lang="zh-CN" altLang="en-US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0" indent="0">
              <a:buNone/>
            </a:pPr>
            <a:r>
              <a:rPr lang="en-US" altLang="zh-CN" dirty="0" smtClean="0"/>
              <a:t>experiment</a:t>
            </a:r>
            <a:r>
              <a:rPr lang="zh-CN" altLang="en-US" dirty="0" smtClean="0"/>
              <a:t> </a:t>
            </a:r>
            <a:r>
              <a:rPr lang="en-US" altLang="zh-CN" dirty="0" smtClean="0"/>
              <a:t>with</a:t>
            </a:r>
            <a:r>
              <a:rPr lang="zh-CN" altLang="en-US" dirty="0" smtClean="0"/>
              <a:t> </a:t>
            </a:r>
            <a:r>
              <a:rPr lang="en-US" altLang="zh-CN" dirty="0" smtClean="0"/>
              <a:t>NDN’s</a:t>
            </a:r>
            <a:r>
              <a:rPr lang="zh-CN" altLang="en-US" dirty="0" smtClean="0"/>
              <a:t> </a:t>
            </a:r>
            <a:r>
              <a:rPr lang="en-US" altLang="zh-CN" dirty="0" smtClean="0"/>
              <a:t>mobility</a:t>
            </a:r>
            <a:r>
              <a:rPr lang="zh-CN" altLang="en-US" dirty="0" smtClean="0"/>
              <a:t> </a:t>
            </a:r>
            <a:r>
              <a:rPr lang="en-US" altLang="zh-CN" dirty="0" smtClean="0"/>
              <a:t>support</a:t>
            </a:r>
            <a:endParaRPr lang="zh-CN" altLang="en-US" dirty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Android is open for service extensions</a:t>
            </a:r>
          </a:p>
          <a:p>
            <a:pPr lvl="1"/>
            <a:r>
              <a:rPr lang="en-US" altLang="zh-CN" dirty="0" smtClean="0">
                <a:latin typeface="Century Gothic" charset="0"/>
                <a:ea typeface="Century Gothic" charset="0"/>
                <a:cs typeface="Century Gothic" charset="0"/>
              </a:rPr>
              <a:t>I</a:t>
            </a:r>
            <a:r>
              <a:rPr lang="en-US" dirty="0" smtClean="0">
                <a:latin typeface="Century Gothic" charset="0"/>
                <a:ea typeface="Century Gothic" charset="0"/>
                <a:cs typeface="Century Gothic" charset="0"/>
              </a:rPr>
              <a:t>deal platform to </a:t>
            </a:r>
            <a:r>
              <a:rPr lang="en-US" dirty="0"/>
              <a:t>e</a:t>
            </a:r>
            <a:r>
              <a:rPr lang="en-US" dirty="0" smtClean="0">
                <a:latin typeface="Century Gothic" charset="0"/>
                <a:ea typeface="Century Gothic" charset="0"/>
                <a:cs typeface="Century Gothic" charset="0"/>
              </a:rPr>
              <a:t>xperiment with new networking stack</a:t>
            </a:r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9506" y="1646238"/>
            <a:ext cx="4363453" cy="245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difference with IP?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1126254" y="2742067"/>
            <a:ext cx="4292620" cy="1442187"/>
            <a:chOff x="1126254" y="2693080"/>
            <a:chExt cx="4292620" cy="1442187"/>
          </a:xfrm>
        </p:grpSpPr>
        <p:pic>
          <p:nvPicPr>
            <p:cNvPr id="5" name="Picture 4" descr="20130219 Diagrams Compiled v5c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2506" y="2693080"/>
              <a:ext cx="3947377" cy="1442187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126254" y="3570477"/>
              <a:ext cx="726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>
                  <a:latin typeface="Comic Sans MS" charset="0"/>
                  <a:ea typeface="Comic Sans MS" charset="0"/>
                  <a:cs typeface="Comic Sans MS" charset="0"/>
                </a:rPr>
                <a:t>1.2.3.4</a:t>
              </a:r>
              <a:endParaRPr lang="en-US" sz="1400"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63539" y="3570476"/>
              <a:ext cx="755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>
                  <a:latin typeface="Comic Sans MS" charset="0"/>
                  <a:ea typeface="Comic Sans MS" charset="0"/>
                  <a:cs typeface="Comic Sans MS" charset="0"/>
                </a:rPr>
                <a:t>5.6.7.8</a:t>
              </a:r>
              <a:endParaRPr lang="en-US" sz="1400"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89494" y="4684450"/>
            <a:ext cx="3794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Destination address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Source address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Meaningful static identifier</a:t>
            </a:r>
            <a:endParaRPr lang="en-US" sz="20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864" y="1761959"/>
            <a:ext cx="5527022" cy="769409"/>
          </a:xfrm>
          <a:prstGeom prst="rect">
            <a:avLst/>
          </a:prstGeom>
          <a:noFill/>
        </p:spPr>
        <p:txBody>
          <a:bodyPr wrap="square" lIns="91407" tIns="45704" rIns="91407" bIns="45704" rtlCol="0">
            <a:spAutoFit/>
          </a:bodyPr>
          <a:lstStyle/>
          <a:p>
            <a:r>
              <a:rPr lang="en-US" sz="2200" b="1" dirty="0" smtClean="0">
                <a:solidFill>
                  <a:schemeClr val="accent2"/>
                </a:solidFill>
                <a:latin typeface="Comic Sans MS" charset="0"/>
                <a:ea typeface="Comic Sans MS" charset="0"/>
                <a:cs typeface="Comic Sans MS" charset="0"/>
              </a:rPr>
              <a:t>Internet Protocol </a:t>
            </a:r>
            <a:r>
              <a:rPr lang="en-US" sz="2200" dirty="0" smtClean="0">
                <a:solidFill>
                  <a:schemeClr val="accent2"/>
                </a:solidFill>
                <a:latin typeface="Comic Sans MS" charset="0"/>
                <a:ea typeface="Comic Sans MS" charset="0"/>
                <a:cs typeface="Comic Sans MS" charset="0"/>
              </a:rPr>
              <a:t>(RFC791): Focused </a:t>
            </a:r>
            <a:r>
              <a:rPr lang="en-US" sz="2200" dirty="0">
                <a:solidFill>
                  <a:schemeClr val="accent2"/>
                </a:solidFill>
                <a:latin typeface="Comic Sans MS" charset="0"/>
                <a:ea typeface="Comic Sans MS" charset="0"/>
                <a:cs typeface="Comic Sans MS" charset="0"/>
              </a:rPr>
              <a:t>on delivering packets to destination </a:t>
            </a:r>
            <a:r>
              <a:rPr lang="en-US" sz="2200" i="1" dirty="0" smtClean="0">
                <a:solidFill>
                  <a:schemeClr val="accent2"/>
                </a:solidFill>
                <a:latin typeface="Comic Sans MS" charset="0"/>
                <a:ea typeface="Comic Sans MS" charset="0"/>
                <a:cs typeface="Comic Sans MS" charset="0"/>
              </a:rPr>
              <a:t>node</a:t>
            </a:r>
            <a:endParaRPr lang="en-US" sz="2200" i="1" dirty="0">
              <a:solidFill>
                <a:schemeClr val="accent2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6487120" y="1892543"/>
            <a:ext cx="4902263" cy="508239"/>
          </a:xfrm>
          <a:prstGeom prst="rect">
            <a:avLst/>
          </a:prstGeom>
        </p:spPr>
        <p:txBody>
          <a:bodyPr/>
          <a:lstStyle>
            <a:lvl1pPr marL="347346" indent="-383914" algn="l" defTabSz="457035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4"/>
              </a:buClr>
              <a:buSzPct val="70000"/>
              <a:buFont typeface="Lucida Grande"/>
              <a:buChar char="♢"/>
              <a:defRPr sz="3200" kern="1200">
                <a:solidFill>
                  <a:schemeClr val="bg1"/>
                </a:solidFill>
                <a:latin typeface="Century Gothic"/>
                <a:ea typeface="+mn-ea"/>
                <a:cs typeface="Century Gothic"/>
              </a:defRPr>
            </a:lvl1pPr>
            <a:lvl2pPr marL="594146" indent="-274222" algn="l" defTabSz="457035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600"/>
              </a:spcAft>
              <a:buClr>
                <a:schemeClr val="accent4"/>
              </a:buClr>
              <a:buSzPct val="55000"/>
              <a:buFont typeface="Wingdings" charset="2"/>
              <a:buChar char=""/>
              <a:defRPr sz="2800" kern="1200">
                <a:solidFill>
                  <a:schemeClr val="bg1"/>
                </a:solidFill>
                <a:latin typeface="Century Gothic"/>
                <a:ea typeface="+mn-ea"/>
                <a:cs typeface="Century Gothic"/>
              </a:defRPr>
            </a:lvl2pPr>
            <a:lvl3pPr marL="840947" indent="-228517" algn="l" defTabSz="457035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80000"/>
              <a:buFont typeface="Wingdings" charset="2"/>
              <a:buChar char="◽"/>
              <a:defRPr sz="2400" kern="1200">
                <a:solidFill>
                  <a:schemeClr val="bg1"/>
                </a:solidFill>
                <a:latin typeface="Century Gothic"/>
                <a:ea typeface="+mn-ea"/>
                <a:cs typeface="Century Gothic"/>
              </a:defRPr>
            </a:lvl3pPr>
            <a:lvl4pPr marL="1142589" indent="-228517" algn="l" defTabSz="457035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–"/>
              <a:defRPr sz="2000" kern="1200">
                <a:solidFill>
                  <a:schemeClr val="bg1"/>
                </a:solidFill>
                <a:latin typeface="Century Gothic"/>
                <a:ea typeface="+mn-ea"/>
                <a:cs typeface="Century Gothic"/>
              </a:defRPr>
            </a:lvl4pPr>
            <a:lvl5pPr marL="2056665" indent="-228517" algn="l" defTabSz="457035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Chalkboard"/>
                <a:ea typeface="+mn-ea"/>
                <a:cs typeface="Chalkboard"/>
              </a:defRPr>
            </a:lvl5pPr>
            <a:lvl6pPr marL="2513701" indent="-228517" algn="l" defTabSz="45703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36" indent="-228517" algn="l" defTabSz="45703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74" indent="-228517" algn="l" defTabSz="45703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07" indent="-228517" algn="l" defTabSz="457035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B400"/>
              </a:buClr>
              <a:buFont typeface="Lucida Grande"/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mic Sans MS" charset="0"/>
                <a:ea typeface="Comic Sans MS" charset="0"/>
                <a:cs typeface="Comic Sans MS" charset="0"/>
              </a:rPr>
              <a:t>NDN: Focusing on retrieving</a:t>
            </a:r>
            <a:r>
              <a:rPr lang="en-US" sz="2200" b="1" i="1" dirty="0" smtClean="0">
                <a:solidFill>
                  <a:schemeClr val="accent2"/>
                </a:solidFill>
                <a:latin typeface="Comic Sans MS" charset="0"/>
                <a:ea typeface="Comic Sans MS" charset="0"/>
                <a:cs typeface="Comic Sans MS" charset="0"/>
              </a:rPr>
              <a:t> data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529729" y="2693080"/>
            <a:ext cx="4660356" cy="1685117"/>
            <a:chOff x="6487120" y="2448148"/>
            <a:chExt cx="4660356" cy="1685117"/>
          </a:xfrm>
        </p:grpSpPr>
        <p:pic>
          <p:nvPicPr>
            <p:cNvPr id="6" name="Picture 5" descr="20130219 Diagrams Compiled v4d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7120" y="2448148"/>
              <a:ext cx="4660356" cy="1685117"/>
            </a:xfrm>
            <a:prstGeom prst="rect">
              <a:avLst/>
            </a:prstGeom>
            <a:noFill/>
          </p:spPr>
        </p:pic>
        <p:cxnSp>
          <p:nvCxnSpPr>
            <p:cNvPr id="15" name="Straight Arrow Connector 14"/>
            <p:cNvCxnSpPr/>
            <p:nvPr/>
          </p:nvCxnSpPr>
          <p:spPr>
            <a:xfrm>
              <a:off x="7523489" y="3211243"/>
              <a:ext cx="9144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8372573" y="3372147"/>
              <a:ext cx="914400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7080210" y="4684450"/>
            <a:ext cx="42434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Interest contains desired name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Data has unique name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Data has to be secured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Sign </a:t>
            </a:r>
            <a:r>
              <a:rPr lang="en-US" sz="2000" dirty="0">
                <a:latin typeface="Comic Sans MS" charset="0"/>
                <a:ea typeface="Comic Sans MS" charset="0"/>
                <a:cs typeface="Comic Sans MS" charset="0"/>
              </a:rPr>
              <a:t>Data </a:t>
            </a: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with certificate</a:t>
            </a:r>
          </a:p>
        </p:txBody>
      </p:sp>
    </p:spTree>
    <p:extLst>
      <p:ext uri="{BB962C8B-B14F-4D97-AF65-F5344CB8AC3E}">
        <p14:creationId xmlns:p14="http://schemas.microsoft.com/office/powerpoint/2010/main" val="6613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altLang="zh-CN" sz="3600" dirty="0" smtClean="0">
                <a:latin typeface="Comic Sans MS" charset="0"/>
                <a:ea typeface="Comic Sans MS" charset="0"/>
                <a:cs typeface="Comic Sans MS" charset="0"/>
              </a:rPr>
              <a:t>Example:</a:t>
            </a:r>
            <a:r>
              <a:rPr lang="zh-CN" altLang="en-US" sz="3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3600" dirty="0" smtClean="0">
                <a:latin typeface="Comic Sans MS" charset="0"/>
                <a:ea typeface="Comic Sans MS" charset="0"/>
                <a:cs typeface="Comic Sans MS" charset="0"/>
              </a:rPr>
              <a:t>enable</a:t>
            </a:r>
            <a:r>
              <a:rPr lang="zh-CN" altLang="en-US" sz="3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3600" dirty="0" smtClean="0">
                <a:latin typeface="Comic Sans MS" charset="0"/>
                <a:ea typeface="Comic Sans MS" charset="0"/>
                <a:cs typeface="Comic Sans MS" charset="0"/>
              </a:rPr>
              <a:t>a</a:t>
            </a:r>
            <a:r>
              <a:rPr lang="zh-CN" altLang="en-US" sz="3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3600" dirty="0" smtClean="0">
                <a:latin typeface="Comic Sans MS" charset="0"/>
                <a:ea typeface="Comic Sans MS" charset="0"/>
                <a:cs typeface="Comic Sans MS" charset="0"/>
              </a:rPr>
              <a:t>camera</a:t>
            </a:r>
            <a:r>
              <a:rPr lang="zh-CN" altLang="en-US" sz="3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3600" dirty="0" smtClean="0">
                <a:latin typeface="Comic Sans MS" charset="0"/>
                <a:ea typeface="Comic Sans MS" charset="0"/>
                <a:cs typeface="Comic Sans MS" charset="0"/>
              </a:rPr>
              <a:t>to</a:t>
            </a:r>
            <a:r>
              <a:rPr lang="zh-CN" altLang="en-US" sz="3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3600" dirty="0" smtClean="0">
                <a:latin typeface="Comic Sans MS" charset="0"/>
                <a:ea typeface="Comic Sans MS" charset="0"/>
                <a:cs typeface="Comic Sans MS" charset="0"/>
              </a:rPr>
              <a:t>publish</a:t>
            </a:r>
            <a:r>
              <a:rPr lang="zh-CN" altLang="en-US" sz="36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altLang="zh-CN" sz="3600" dirty="0" smtClean="0">
                <a:latin typeface="Comic Sans MS" charset="0"/>
                <a:ea typeface="Comic Sans MS" charset="0"/>
                <a:cs typeface="Comic Sans MS" charset="0"/>
              </a:rPr>
              <a:t>data</a:t>
            </a:r>
            <a:endParaRPr 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>
                <a:latin typeface="Comic Sans MS" charset="0"/>
                <a:ea typeface="Comic Sans MS" charset="0"/>
                <a:cs typeface="Comic Sans MS" charset="0"/>
              </a:rPr>
              <a:t>4</a:t>
            </a:fld>
            <a:endParaRPr lang="en-US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41151" y="2511343"/>
            <a:ext cx="5703567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8190" lvl="2" indent="-380990">
              <a:buFont typeface="Arial" charset="0"/>
              <a:buChar char="•"/>
            </a:pPr>
            <a:r>
              <a:rPr lang="en" sz="2800" dirty="0" smtClean="0">
                <a:latin typeface="Comic Sans MS" charset="0"/>
                <a:ea typeface="Comic Sans MS" charset="0"/>
                <a:cs typeface="Comic Sans MS" charset="0"/>
              </a:rPr>
              <a:t>NDN </a:t>
            </a:r>
            <a:r>
              <a:rPr lang="en" sz="2800" dirty="0">
                <a:latin typeface="Comic Sans MS" charset="0"/>
                <a:ea typeface="Comic Sans MS" charset="0"/>
                <a:cs typeface="Comic Sans MS" charset="0"/>
              </a:rPr>
              <a:t>protocol </a:t>
            </a:r>
            <a:r>
              <a:rPr lang="en" sz="2800" dirty="0" smtClean="0">
                <a:latin typeface="Comic Sans MS" charset="0"/>
                <a:ea typeface="Comic Sans MS" charset="0"/>
                <a:cs typeface="Comic Sans MS" charset="0"/>
              </a:rPr>
              <a:t>stack</a:t>
            </a:r>
            <a:endParaRPr lang="zh-CN" alt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1295390" lvl="3" indent="-380990">
              <a:buFont typeface="Arial" charset="0"/>
              <a:buChar char="•"/>
            </a:pPr>
            <a:r>
              <a:rPr lang="en" sz="2000" dirty="0" smtClean="0">
                <a:latin typeface="Comic Sans MS" charset="0"/>
                <a:ea typeface="Comic Sans MS" charset="0"/>
                <a:cs typeface="Comic Sans MS" charset="0"/>
              </a:rPr>
              <a:t>NFD</a:t>
            </a:r>
            <a:r>
              <a:rPr lang="en" sz="2000" dirty="0">
                <a:latin typeface="Comic Sans MS" charset="0"/>
                <a:ea typeface="Comic Sans MS" charset="0"/>
                <a:cs typeface="Comic Sans MS" charset="0"/>
              </a:rPr>
              <a:t>: for network </a:t>
            </a:r>
            <a:r>
              <a:rPr lang="en" sz="2000" dirty="0" smtClean="0">
                <a:latin typeface="Comic Sans MS" charset="0"/>
                <a:ea typeface="Comic Sans MS" charset="0"/>
                <a:cs typeface="Comic Sans MS" charset="0"/>
              </a:rPr>
              <a:t>connectivity</a:t>
            </a:r>
            <a:endParaRPr lang="zh-CN" altLang="en-US" sz="20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838190" lvl="2" indent="-380990">
              <a:buFont typeface="Arial" charset="0"/>
              <a:buChar char="•"/>
            </a:pPr>
            <a:r>
              <a:rPr lang="en" sz="2800" dirty="0" smtClean="0">
                <a:latin typeface="Comic Sans MS" charset="0"/>
                <a:ea typeface="Comic Sans MS" charset="0"/>
                <a:cs typeface="Comic Sans MS" charset="0"/>
              </a:rPr>
              <a:t>Routing configuration</a:t>
            </a:r>
            <a:endParaRPr lang="zh-CN" altLang="en-US" sz="28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1295390" lvl="3" indent="-380990">
              <a:buFont typeface="Arial" charset="0"/>
              <a:buChar char="•"/>
            </a:pPr>
            <a:r>
              <a:rPr lang="en-US" sz="2000" dirty="0">
                <a:latin typeface="Comic Sans MS" charset="0"/>
                <a:ea typeface="Comic Sans MS" charset="0"/>
                <a:cs typeface="Comic Sans MS" charset="0"/>
              </a:rPr>
              <a:t>D</a:t>
            </a:r>
            <a:r>
              <a:rPr lang="en" sz="2000" dirty="0" err="1" smtClean="0">
                <a:latin typeface="Comic Sans MS" charset="0"/>
                <a:ea typeface="Comic Sans MS" charset="0"/>
                <a:cs typeface="Comic Sans MS" charset="0"/>
              </a:rPr>
              <a:t>iscovery</a:t>
            </a:r>
            <a:r>
              <a:rPr lang="en" sz="2000" dirty="0" smtClean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" sz="2000" dirty="0">
                <a:latin typeface="Comic Sans MS" charset="0"/>
                <a:ea typeface="Comic Sans MS" charset="0"/>
                <a:cs typeface="Comic Sans MS" charset="0"/>
              </a:rPr>
              <a:t>of local hub </a:t>
            </a:r>
            <a:r>
              <a:rPr lang="en-US" sz="2000" dirty="0">
                <a:latin typeface="Comic Sans MS" charset="0"/>
                <a:ea typeface="Comic Sans MS" charset="0"/>
                <a:cs typeface="Comic Sans MS" charset="0"/>
              </a:rPr>
              <a:t>&amp;</a:t>
            </a:r>
            <a:r>
              <a:rPr lang="en" sz="2000" dirty="0"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" sz="2000" dirty="0" smtClean="0">
                <a:latin typeface="Comic Sans MS" charset="0"/>
                <a:ea typeface="Comic Sans MS" charset="0"/>
                <a:cs typeface="Comic Sans MS" charset="0"/>
              </a:rPr>
              <a:t>prefixes</a:t>
            </a:r>
            <a:endParaRPr lang="zh-CN" altLang="en-US" sz="20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1295390" lvl="3" indent="-380990">
              <a:buFont typeface="Arial" charset="0"/>
              <a:buChar char="•"/>
            </a:pPr>
            <a:r>
              <a:rPr lang="en" sz="2000" dirty="0" smtClean="0">
                <a:latin typeface="Comic Sans MS" charset="0"/>
                <a:ea typeface="Comic Sans MS" charset="0"/>
                <a:cs typeface="Comic Sans MS" charset="0"/>
              </a:rPr>
              <a:t>Local </a:t>
            </a:r>
            <a:r>
              <a:rPr lang="en" sz="2000" dirty="0">
                <a:latin typeface="Comic Sans MS" charset="0"/>
                <a:ea typeface="Comic Sans MS" charset="0"/>
                <a:cs typeface="Comic Sans MS" charset="0"/>
              </a:rPr>
              <a:t>data prefixes </a:t>
            </a:r>
            <a:r>
              <a:rPr lang="en" sz="2000" dirty="0" smtClean="0">
                <a:latin typeface="Comic Sans MS" charset="0"/>
                <a:ea typeface="Comic Sans MS" charset="0"/>
                <a:cs typeface="Comic Sans MS" charset="0"/>
              </a:rPr>
              <a:t>propagation</a:t>
            </a:r>
            <a:endParaRPr lang="zh-CN" altLang="en-US" sz="20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838190" lvl="2" indent="-380990">
              <a:buFont typeface="Arial" charset="0"/>
              <a:buChar char="•"/>
            </a:pPr>
            <a:r>
              <a:rPr lang="en" sz="2800" b="1" dirty="0" smtClean="0">
                <a:latin typeface="Comic Sans MS" charset="0"/>
                <a:ea typeface="Comic Sans MS" charset="0"/>
                <a:cs typeface="Comic Sans MS" charset="0"/>
              </a:rPr>
              <a:t>Identity/Certificate</a:t>
            </a:r>
            <a:endParaRPr lang="en-US" sz="2800" b="1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1295390" lvl="3" indent="-380990">
              <a:buFont typeface="Arial" charset="0"/>
              <a:buChar char="•"/>
            </a:pPr>
            <a:r>
              <a:rPr lang="en-US" sz="2000" dirty="0">
                <a:latin typeface="Comic Sans MS" charset="0"/>
                <a:ea typeface="Comic Sans MS" charset="0"/>
                <a:cs typeface="Comic Sans MS" charset="0"/>
              </a:rPr>
              <a:t>S</a:t>
            </a:r>
            <a:r>
              <a:rPr lang="en-US" sz="2000" dirty="0" smtClean="0">
                <a:latin typeface="Comic Sans MS" charset="0"/>
                <a:ea typeface="Comic Sans MS" charset="0"/>
                <a:cs typeface="Comic Sans MS" charset="0"/>
              </a:rPr>
              <a:t>ign Data with the certificate corresponded to identity</a:t>
            </a:r>
            <a:endParaRPr lang="en" sz="2000" dirty="0" smtClean="0">
              <a:latin typeface="Comic Sans MS" charset="0"/>
              <a:ea typeface="Comic Sans MS" charset="0"/>
              <a:cs typeface="Comic Sans MS" charset="0"/>
            </a:endParaRPr>
          </a:p>
          <a:p>
            <a:pPr marL="838190" lvl="2" indent="-380990">
              <a:buFont typeface="Arial" charset="0"/>
              <a:buChar char="•"/>
            </a:pPr>
            <a:endParaRPr lang="en" sz="2400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308" y="2257635"/>
            <a:ext cx="1114502" cy="741144"/>
          </a:xfrm>
          <a:prstGeom prst="rect">
            <a:avLst/>
          </a:prstGeom>
          <a:effectLst>
            <a:glow rad="774700">
              <a:schemeClr val="bg1">
                <a:lumMod val="95000"/>
                <a:alpha val="79000"/>
              </a:schemeClr>
            </a:glow>
          </a:effectLst>
        </p:spPr>
      </p:pic>
      <p:pic>
        <p:nvPicPr>
          <p:cNvPr id="8" name="Shape 89" descr="ndn_app.jpg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90" y="2414351"/>
            <a:ext cx="375613" cy="381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1500614" y="4528639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Comic Sans MS" charset="0"/>
                <a:ea typeface="Comic Sans MS" charset="0"/>
                <a:cs typeface="Comic Sans MS" charset="0"/>
              </a:rPr>
              <a:t>/camera</a:t>
            </a:r>
            <a:endParaRPr 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8177" y="464204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Comic Sans MS" charset="0"/>
                <a:ea typeface="Comic Sans MS" charset="0"/>
                <a:cs typeface="Comic Sans MS" charset="0"/>
              </a:rPr>
              <a:t>/</a:t>
            </a:r>
            <a:endParaRPr lang="en-US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489" y="1528161"/>
            <a:ext cx="1016636" cy="785582"/>
          </a:xfrm>
          <a:prstGeom prst="rect">
            <a:avLst/>
          </a:prstGeom>
        </p:spPr>
      </p:pic>
      <p:cxnSp>
        <p:nvCxnSpPr>
          <p:cNvPr id="21" name="Straight Arrow Connector 20"/>
          <p:cNvCxnSpPr>
            <a:stCxn id="5" idx="3"/>
            <a:endCxn id="20" idx="1"/>
          </p:cNvCxnSpPr>
          <p:nvPr/>
        </p:nvCxnSpPr>
        <p:spPr>
          <a:xfrm flipV="1">
            <a:off x="2166810" y="1920952"/>
            <a:ext cx="2266679" cy="707255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headEnd type="triangle" w="lg" len="lg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1567" y="1856353"/>
            <a:ext cx="833932" cy="644094"/>
          </a:xfrm>
          <a:prstGeom prst="rect">
            <a:avLst/>
          </a:prstGeom>
        </p:spPr>
      </p:pic>
      <p:cxnSp>
        <p:nvCxnSpPr>
          <p:cNvPr id="32" name="Straight Arrow Connector 31"/>
          <p:cNvCxnSpPr>
            <a:endCxn id="23" idx="0"/>
          </p:cNvCxnSpPr>
          <p:nvPr/>
        </p:nvCxnSpPr>
        <p:spPr>
          <a:xfrm>
            <a:off x="2015005" y="3021897"/>
            <a:ext cx="1703694" cy="2265794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277" y="5287691"/>
            <a:ext cx="1532843" cy="1532843"/>
          </a:xfrm>
          <a:prstGeom prst="rect">
            <a:avLst/>
          </a:prstGeom>
        </p:spPr>
      </p:pic>
      <p:pic>
        <p:nvPicPr>
          <p:cNvPr id="24" name="Shape 89" descr="ndn_app.jpg"/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8947" y="5632526"/>
            <a:ext cx="375613" cy="381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Arc 30"/>
          <p:cNvSpPr/>
          <p:nvPr/>
        </p:nvSpPr>
        <p:spPr>
          <a:xfrm rot="527533">
            <a:off x="-267043" y="2642608"/>
            <a:ext cx="4702045" cy="4862680"/>
          </a:xfrm>
          <a:prstGeom prst="arc">
            <a:avLst/>
          </a:prstGeom>
          <a:ln w="28575">
            <a:prstDash val="dash"/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3635031" y="3636159"/>
            <a:ext cx="1889764" cy="1150483"/>
            <a:chOff x="4127913" y="5388428"/>
            <a:chExt cx="1889764" cy="1150483"/>
          </a:xfrm>
        </p:grpSpPr>
        <p:sp>
          <p:nvSpPr>
            <p:cNvPr id="6" name="Cloud 5"/>
            <p:cNvSpPr/>
            <p:nvPr/>
          </p:nvSpPr>
          <p:spPr>
            <a:xfrm>
              <a:off x="4127913" y="5388428"/>
              <a:ext cx="1889764" cy="1150483"/>
            </a:xfrm>
            <a:prstGeom prst="cloud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350423" y="5634577"/>
              <a:ext cx="144783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latin typeface="Comic Sans MS" charset="0"/>
                  <a:ea typeface="Comic Sans MS" charset="0"/>
                  <a:cs typeface="Comic Sans MS" charset="0"/>
                </a:rPr>
                <a:t>Global</a:t>
              </a:r>
              <a:r>
                <a:rPr lang="en-US" altLang="zh-CN" dirty="0">
                  <a:latin typeface="Comic Sans MS" charset="0"/>
                  <a:ea typeface="Comic Sans MS" charset="0"/>
                  <a:cs typeface="Comic Sans MS" charset="0"/>
                </a:rPr>
                <a:t> </a:t>
              </a:r>
              <a:r>
                <a:rPr lang="en-US" altLang="zh-CN" dirty="0" smtClean="0">
                  <a:latin typeface="Comic Sans MS" charset="0"/>
                  <a:ea typeface="Comic Sans MS" charset="0"/>
                  <a:cs typeface="Comic Sans MS" charset="0"/>
                </a:rPr>
                <a:t>NDN</a:t>
              </a:r>
              <a:endParaRPr lang="en-US" altLang="zh-CN" dirty="0">
                <a:latin typeface="Comic Sans MS" charset="0"/>
                <a:ea typeface="Comic Sans MS" charset="0"/>
                <a:cs typeface="Comic Sans MS" charset="0"/>
              </a:endParaRPr>
            </a:p>
            <a:p>
              <a:pPr algn="ctr"/>
              <a:r>
                <a:rPr lang="en-US" altLang="zh-CN" dirty="0" smtClean="0">
                  <a:latin typeface="Comic Sans MS" charset="0"/>
                  <a:ea typeface="Comic Sans MS" charset="0"/>
                  <a:cs typeface="Comic Sans MS" charset="0"/>
                </a:rPr>
                <a:t>network</a:t>
              </a:r>
              <a:endParaRPr lang="en-US" dirty="0"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398799" y="3607755"/>
            <a:ext cx="1239320" cy="774275"/>
            <a:chOff x="2428462" y="3373983"/>
            <a:chExt cx="1239320" cy="774275"/>
          </a:xfrm>
        </p:grpSpPr>
        <p:sp>
          <p:nvSpPr>
            <p:cNvPr id="40" name="Rectangle 39"/>
            <p:cNvSpPr/>
            <p:nvPr/>
          </p:nvSpPr>
          <p:spPr>
            <a:xfrm>
              <a:off x="2428462" y="3767233"/>
              <a:ext cx="892469" cy="38102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Comic Sans MS" charset="0"/>
                  <a:ea typeface="Comic Sans MS" charset="0"/>
                  <a:cs typeface="Comic Sans MS" charset="0"/>
                </a:rPr>
                <a:t>Packet</a:t>
              </a:r>
              <a:endParaRPr lang="en-US" sz="1600" dirty="0"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6396" y="3373983"/>
              <a:ext cx="621386" cy="621386"/>
            </a:xfrm>
            <a:prstGeom prst="rect">
              <a:avLst/>
            </a:prstGeom>
          </p:spPr>
        </p:pic>
      </p:grpSp>
      <p:grpSp>
        <p:nvGrpSpPr>
          <p:cNvPr id="36" name="Group 35"/>
          <p:cNvGrpSpPr/>
          <p:nvPr/>
        </p:nvGrpSpPr>
        <p:grpSpPr>
          <a:xfrm>
            <a:off x="3264972" y="2587813"/>
            <a:ext cx="1239320" cy="774275"/>
            <a:chOff x="2428462" y="3373983"/>
            <a:chExt cx="1239320" cy="774275"/>
          </a:xfrm>
        </p:grpSpPr>
        <p:sp>
          <p:nvSpPr>
            <p:cNvPr id="35" name="Rectangle 34"/>
            <p:cNvSpPr/>
            <p:nvPr/>
          </p:nvSpPr>
          <p:spPr>
            <a:xfrm>
              <a:off x="2428462" y="3767233"/>
              <a:ext cx="892469" cy="38102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latin typeface="Comic Sans MS" charset="0"/>
                  <a:ea typeface="Comic Sans MS" charset="0"/>
                  <a:cs typeface="Comic Sans MS" charset="0"/>
                </a:rPr>
                <a:t>Packet</a:t>
              </a:r>
              <a:endParaRPr lang="en-US" sz="1600" dirty="0">
                <a:latin typeface="Comic Sans MS" charset="0"/>
                <a:ea typeface="Comic Sans MS" charset="0"/>
                <a:cs typeface="Comic Sans MS" charset="0"/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6396" y="3373983"/>
              <a:ext cx="621386" cy="621386"/>
            </a:xfrm>
            <a:prstGeom prst="rect">
              <a:avLst/>
            </a:prstGeom>
          </p:spPr>
        </p:pic>
      </p:grpSp>
      <p:sp>
        <p:nvSpPr>
          <p:cNvPr id="46" name="Arc 45"/>
          <p:cNvSpPr/>
          <p:nvPr/>
        </p:nvSpPr>
        <p:spPr>
          <a:xfrm rot="11938831">
            <a:off x="1319580" y="1362851"/>
            <a:ext cx="4702045" cy="4862680"/>
          </a:xfrm>
          <a:prstGeom prst="arc">
            <a:avLst/>
          </a:prstGeom>
          <a:ln w="28575">
            <a:prstDash val="dash"/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c 47"/>
          <p:cNvSpPr/>
          <p:nvPr/>
        </p:nvSpPr>
        <p:spPr>
          <a:xfrm rot="11938831">
            <a:off x="1123430" y="1472110"/>
            <a:ext cx="4702045" cy="4862680"/>
          </a:xfrm>
          <a:prstGeom prst="arc">
            <a:avLst/>
          </a:prstGeom>
          <a:ln w="28575">
            <a:prstDash val="dash"/>
            <a:headEnd type="triangle" w="lg" len="lg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>
            <a:stCxn id="26" idx="2"/>
            <a:endCxn id="40" idx="0"/>
          </p:cNvCxnSpPr>
          <p:nvPr/>
        </p:nvCxnSpPr>
        <p:spPr>
          <a:xfrm flipH="1">
            <a:off x="2845034" y="2500447"/>
            <a:ext cx="423499" cy="1500558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26" idx="2"/>
            <a:endCxn id="35" idx="0"/>
          </p:cNvCxnSpPr>
          <p:nvPr/>
        </p:nvCxnSpPr>
        <p:spPr>
          <a:xfrm>
            <a:off x="3268533" y="2500447"/>
            <a:ext cx="442674" cy="480616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7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dk1"/>
                </a:solidFill>
              </a:rPr>
              <a:t>NDN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 smtClean="0">
                <a:solidFill>
                  <a:schemeClr val="dk1"/>
                </a:solidFill>
              </a:rPr>
              <a:t>apk</a:t>
            </a:r>
            <a:r>
              <a:rPr lang="en-US" dirty="0" smtClean="0">
                <a:solidFill>
                  <a:schemeClr val="dk1"/>
                </a:solidFill>
              </a:rPr>
              <a:t> : NDN Stack for Android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5</a:t>
            </a:fld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63579" y="2170656"/>
            <a:ext cx="9464842" cy="3705726"/>
            <a:chOff x="3088900" y="2557960"/>
            <a:chExt cx="6014200" cy="2321000"/>
          </a:xfrm>
        </p:grpSpPr>
        <p:grpSp>
          <p:nvGrpSpPr>
            <p:cNvPr id="6" name="Shape 88"/>
            <p:cNvGrpSpPr/>
            <p:nvPr/>
          </p:nvGrpSpPr>
          <p:grpSpPr>
            <a:xfrm>
              <a:off x="5595790" y="3072972"/>
              <a:ext cx="1039049" cy="1331763"/>
              <a:chOff x="7339915" y="3243950"/>
              <a:chExt cx="1039049" cy="1331763"/>
            </a:xfrm>
          </p:grpSpPr>
          <p:pic>
            <p:nvPicPr>
              <p:cNvPr id="7" name="Shape 89" descr="ndn_app.jpg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7360300" y="3243950"/>
                <a:ext cx="927249" cy="92724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" name="Shape 90"/>
              <p:cNvSpPr txBox="1"/>
              <p:nvPr/>
            </p:nvSpPr>
            <p:spPr>
              <a:xfrm>
                <a:off x="7339915" y="4182113"/>
                <a:ext cx="1039049" cy="39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lvl="0" algn="ctr">
                  <a:spcBef>
                    <a:spcPts val="0"/>
                  </a:spcBef>
                  <a:buNone/>
                </a:pPr>
                <a:r>
                  <a:rPr lang="en-US" altLang="zh-CN" dirty="0" err="1" smtClean="0">
                    <a:latin typeface="Century Gothic" charset="0"/>
                    <a:ea typeface="Century Gothic" charset="0"/>
                    <a:cs typeface="Century Gothic" charset="0"/>
                  </a:rPr>
                  <a:t>NDN.apk</a:t>
                </a:r>
                <a:endParaRPr lang="en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9" name="Shape 91"/>
            <p:cNvSpPr/>
            <p:nvPr/>
          </p:nvSpPr>
          <p:spPr>
            <a:xfrm>
              <a:off x="3088900" y="3460910"/>
              <a:ext cx="1674000" cy="515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algn="ctr"/>
              <a:r>
                <a:rPr lang="en" dirty="0" smtClean="0">
                  <a:latin typeface="Century Gothic" charset="0"/>
                  <a:ea typeface="Century Gothic" charset="0"/>
                  <a:cs typeface="Century Gothic" charset="0"/>
                </a:rPr>
                <a:t>Security Tools</a:t>
              </a:r>
              <a:endParaRPr lang="en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0" name="Shape 92"/>
            <p:cNvSpPr/>
            <p:nvPr/>
          </p:nvSpPr>
          <p:spPr>
            <a:xfrm>
              <a:off x="3307225" y="2557960"/>
              <a:ext cx="1674000" cy="515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>
                  <a:latin typeface="Century Gothic" charset="0"/>
                  <a:ea typeface="Century Gothic" charset="0"/>
                  <a:cs typeface="Century Gothic" charset="0"/>
                </a:rPr>
                <a:t>NDN Forwarding Daemon</a:t>
              </a:r>
            </a:p>
          </p:txBody>
        </p:sp>
        <p:sp>
          <p:nvSpPr>
            <p:cNvPr id="11" name="Shape 93"/>
            <p:cNvSpPr/>
            <p:nvPr/>
          </p:nvSpPr>
          <p:spPr>
            <a:xfrm>
              <a:off x="3307225" y="4363860"/>
              <a:ext cx="1674000" cy="515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/>
              <a:r>
                <a:rPr lang="en" dirty="0">
                  <a:latin typeface="Century Gothic" charset="0"/>
                  <a:ea typeface="Century Gothic" charset="0"/>
                  <a:cs typeface="Century Gothic" charset="0"/>
                </a:rPr>
                <a:t>Management GUI</a:t>
              </a:r>
            </a:p>
          </p:txBody>
        </p:sp>
        <p:sp>
          <p:nvSpPr>
            <p:cNvPr id="12" name="Shape 94"/>
            <p:cNvSpPr/>
            <p:nvPr/>
          </p:nvSpPr>
          <p:spPr>
            <a:xfrm>
              <a:off x="7210775" y="2557960"/>
              <a:ext cx="1674000" cy="515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>
                  <a:latin typeface="Century Gothic" charset="0"/>
                  <a:ea typeface="Century Gothic" charset="0"/>
                  <a:cs typeface="Century Gothic" charset="0"/>
                </a:rPr>
                <a:t>NDN Tools</a:t>
              </a:r>
            </a:p>
          </p:txBody>
        </p:sp>
        <p:sp>
          <p:nvSpPr>
            <p:cNvPr id="13" name="Shape 95"/>
            <p:cNvSpPr/>
            <p:nvPr/>
          </p:nvSpPr>
          <p:spPr>
            <a:xfrm>
              <a:off x="7429100" y="3460910"/>
              <a:ext cx="1674000" cy="515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>
                  <a:latin typeface="Century Gothic" charset="0"/>
                  <a:ea typeface="Century Gothic" charset="0"/>
                  <a:cs typeface="Century Gothic" charset="0"/>
                </a:rPr>
                <a:t>NDN Certificate Management</a:t>
              </a:r>
            </a:p>
          </p:txBody>
        </p:sp>
        <p:sp>
          <p:nvSpPr>
            <p:cNvPr id="14" name="Shape 96"/>
            <p:cNvSpPr/>
            <p:nvPr/>
          </p:nvSpPr>
          <p:spPr>
            <a:xfrm>
              <a:off x="7210775" y="4363860"/>
              <a:ext cx="1674000" cy="515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en" dirty="0" err="1">
                  <a:latin typeface="Century Gothic" charset="0"/>
                  <a:ea typeface="Century Gothic" charset="0"/>
                  <a:cs typeface="Century Gothic" charset="0"/>
                </a:rPr>
                <a:t>WiFi</a:t>
              </a:r>
              <a:r>
                <a:rPr lang="en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dirty="0" smtClean="0">
                  <a:latin typeface="Century Gothic" charset="0"/>
                  <a:ea typeface="Century Gothic" charset="0"/>
                  <a:cs typeface="Century Gothic" charset="0"/>
                </a:rPr>
                <a:t>Direct</a:t>
              </a:r>
            </a:p>
            <a:p>
              <a:pPr lvl="0" algn="ctr" rtl="0">
                <a:spcBef>
                  <a:spcPts val="0"/>
                </a:spcBef>
                <a:buNone/>
              </a:pPr>
              <a:r>
                <a:rPr lang="en" dirty="0" smtClean="0">
                  <a:latin typeface="Century Gothic" charset="0"/>
                  <a:ea typeface="Century Gothic" charset="0"/>
                  <a:cs typeface="Century Gothic" charset="0"/>
                </a:rPr>
                <a:t>Communication</a:t>
              </a:r>
              <a:endParaRPr lang="en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cxnSp>
          <p:nvCxnSpPr>
            <p:cNvPr id="15" name="Shape 97"/>
            <p:cNvCxnSpPr/>
            <p:nvPr/>
          </p:nvCxnSpPr>
          <p:spPr>
            <a:xfrm rot="10800000">
              <a:off x="4981225" y="2815510"/>
              <a:ext cx="533700" cy="203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16" name="Shape 98"/>
            <p:cNvCxnSpPr/>
            <p:nvPr/>
          </p:nvCxnSpPr>
          <p:spPr>
            <a:xfrm rot="10800000" flipH="1">
              <a:off x="6667475" y="2815510"/>
              <a:ext cx="543300" cy="215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17" name="Shape 99"/>
            <p:cNvCxnSpPr/>
            <p:nvPr/>
          </p:nvCxnSpPr>
          <p:spPr>
            <a:xfrm rot="10800000">
              <a:off x="4762900" y="3718460"/>
              <a:ext cx="558000" cy="4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18" name="Shape 100"/>
            <p:cNvCxnSpPr/>
            <p:nvPr/>
          </p:nvCxnSpPr>
          <p:spPr>
            <a:xfrm rot="10800000" flipH="1">
              <a:off x="6788900" y="3718460"/>
              <a:ext cx="640200" cy="28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19" name="Shape 101"/>
            <p:cNvCxnSpPr/>
            <p:nvPr/>
          </p:nvCxnSpPr>
          <p:spPr>
            <a:xfrm flipH="1">
              <a:off x="4981225" y="4365510"/>
              <a:ext cx="509700" cy="2559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20" name="Shape 102"/>
            <p:cNvCxnSpPr/>
            <p:nvPr/>
          </p:nvCxnSpPr>
          <p:spPr>
            <a:xfrm>
              <a:off x="6679475" y="4414110"/>
              <a:ext cx="531300" cy="207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48802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What’s Inside </a:t>
            </a:r>
            <a:r>
              <a:rPr lang="en-US" sz="3600" dirty="0" err="1" smtClean="0"/>
              <a:t>NDN.apk</a:t>
            </a:r>
            <a:r>
              <a:rPr lang="zh-CN" altLang="en-US" sz="3600" dirty="0" smtClean="0"/>
              <a:t> </a:t>
            </a:r>
            <a:r>
              <a:rPr lang="en-US" altLang="zh-CN" sz="3600" dirty="0"/>
              <a:t>(</a:t>
            </a:r>
            <a:r>
              <a:rPr lang="en-US" altLang="zh-CN" sz="3600" dirty="0" smtClean="0"/>
              <a:t>integrate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NFD</a:t>
            </a:r>
            <a:r>
              <a:rPr lang="zh-CN" altLang="en-US" sz="3600" dirty="0" smtClean="0"/>
              <a:t> </a:t>
            </a:r>
            <a:r>
              <a:rPr lang="en-US" altLang="zh-CN" sz="3600" dirty="0" smtClean="0"/>
              <a:t>into</a:t>
            </a:r>
            <a:r>
              <a:rPr lang="zh-CN" altLang="en-US" sz="3600" dirty="0" smtClean="0"/>
              <a:t> </a:t>
            </a:r>
            <a:r>
              <a:rPr lang="en-US" altLang="zh-CN" sz="3600" dirty="0" err="1" smtClean="0"/>
              <a:t>apk</a:t>
            </a:r>
            <a:r>
              <a:rPr lang="en-US" altLang="zh-CN" sz="3600" dirty="0" smtClean="0"/>
              <a:t>)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5" name="Oval 4"/>
          <p:cNvSpPr/>
          <p:nvPr/>
        </p:nvSpPr>
        <p:spPr>
          <a:xfrm>
            <a:off x="2429371" y="2826154"/>
            <a:ext cx="1588800" cy="31631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729191" y="1201390"/>
            <a:ext cx="2832060" cy="1795810"/>
            <a:chOff x="1729191" y="1201390"/>
            <a:chExt cx="2832060" cy="179581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" name="Freeform 6"/>
            <p:cNvSpPr/>
            <p:nvPr/>
          </p:nvSpPr>
          <p:spPr>
            <a:xfrm>
              <a:off x="1729191" y="1201390"/>
              <a:ext cx="2328489" cy="788499"/>
            </a:xfrm>
            <a:custGeom>
              <a:avLst/>
              <a:gdLst>
                <a:gd name="connsiteX0" fmla="*/ 438276 w 2328489"/>
                <a:gd name="connsiteY0" fmla="*/ 51677 h 788499"/>
                <a:gd name="connsiteX1" fmla="*/ 14942 w 2328489"/>
                <a:gd name="connsiteY1" fmla="*/ 356477 h 788499"/>
                <a:gd name="connsiteX2" fmla="*/ 980142 w 2328489"/>
                <a:gd name="connsiteY2" fmla="*/ 779810 h 788499"/>
                <a:gd name="connsiteX3" fmla="*/ 2182409 w 2328489"/>
                <a:gd name="connsiteY3" fmla="*/ 610477 h 788499"/>
                <a:gd name="connsiteX4" fmla="*/ 2182409 w 2328489"/>
                <a:gd name="connsiteY4" fmla="*/ 237943 h 788499"/>
                <a:gd name="connsiteX5" fmla="*/ 1047876 w 2328489"/>
                <a:gd name="connsiteY5" fmla="*/ 17810 h 788499"/>
                <a:gd name="connsiteX6" fmla="*/ 438276 w 2328489"/>
                <a:gd name="connsiteY6" fmla="*/ 51677 h 788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8489" h="788499">
                  <a:moveTo>
                    <a:pt x="438276" y="51677"/>
                  </a:moveTo>
                  <a:cubicBezTo>
                    <a:pt x="266120" y="108121"/>
                    <a:pt x="-75369" y="235122"/>
                    <a:pt x="14942" y="356477"/>
                  </a:cubicBezTo>
                  <a:cubicBezTo>
                    <a:pt x="105253" y="477833"/>
                    <a:pt x="618898" y="737477"/>
                    <a:pt x="980142" y="779810"/>
                  </a:cubicBezTo>
                  <a:cubicBezTo>
                    <a:pt x="1341386" y="822143"/>
                    <a:pt x="1982031" y="700788"/>
                    <a:pt x="2182409" y="610477"/>
                  </a:cubicBezTo>
                  <a:cubicBezTo>
                    <a:pt x="2382787" y="520166"/>
                    <a:pt x="2371498" y="336721"/>
                    <a:pt x="2182409" y="237943"/>
                  </a:cubicBezTo>
                  <a:cubicBezTo>
                    <a:pt x="1993320" y="139165"/>
                    <a:pt x="1335743" y="48854"/>
                    <a:pt x="1047876" y="17810"/>
                  </a:cubicBezTo>
                  <a:cubicBezTo>
                    <a:pt x="760009" y="-13234"/>
                    <a:pt x="610432" y="-4767"/>
                    <a:pt x="438276" y="51677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59200" y="1744133"/>
              <a:ext cx="802051" cy="1253067"/>
            </a:xfrm>
            <a:custGeom>
              <a:avLst/>
              <a:gdLst>
                <a:gd name="connsiteX0" fmla="*/ 304800 w 802051"/>
                <a:gd name="connsiteY0" fmla="*/ 0 h 1253067"/>
                <a:gd name="connsiteX1" fmla="*/ 795867 w 802051"/>
                <a:gd name="connsiteY1" fmla="*/ 524934 h 1253067"/>
                <a:gd name="connsiteX2" fmla="*/ 0 w 802051"/>
                <a:gd name="connsiteY2" fmla="*/ 1253067 h 125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2051" h="1253067">
                  <a:moveTo>
                    <a:pt x="304800" y="0"/>
                  </a:moveTo>
                  <a:cubicBezTo>
                    <a:pt x="575733" y="158045"/>
                    <a:pt x="846667" y="316090"/>
                    <a:pt x="795867" y="524934"/>
                  </a:cubicBezTo>
                  <a:cubicBezTo>
                    <a:pt x="745067" y="733778"/>
                    <a:pt x="0" y="1253067"/>
                    <a:pt x="0" y="1253067"/>
                  </a:cubicBezTo>
                </a:path>
              </a:pathLst>
            </a:custGeom>
            <a:noFill/>
            <a:ln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Freeform 8"/>
          <p:cNvSpPr/>
          <p:nvPr/>
        </p:nvSpPr>
        <p:spPr>
          <a:xfrm>
            <a:off x="2252133" y="3132667"/>
            <a:ext cx="2336800" cy="999066"/>
          </a:xfrm>
          <a:custGeom>
            <a:avLst/>
            <a:gdLst>
              <a:gd name="connsiteX0" fmla="*/ 0 w 2336800"/>
              <a:gd name="connsiteY0" fmla="*/ 50800 h 1811866"/>
              <a:gd name="connsiteX1" fmla="*/ 0 w 2336800"/>
              <a:gd name="connsiteY1" fmla="*/ 1811866 h 1811866"/>
              <a:gd name="connsiteX2" fmla="*/ 2336800 w 2336800"/>
              <a:gd name="connsiteY2" fmla="*/ 1811866 h 1811866"/>
              <a:gd name="connsiteX3" fmla="*/ 2336800 w 2336800"/>
              <a:gd name="connsiteY3" fmla="*/ 0 h 1811866"/>
              <a:gd name="connsiteX4" fmla="*/ 0 w 2336800"/>
              <a:gd name="connsiteY4" fmla="*/ 50800 h 181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6800" h="1811866">
                <a:moveTo>
                  <a:pt x="0" y="50800"/>
                </a:moveTo>
                <a:lnTo>
                  <a:pt x="0" y="1811866"/>
                </a:lnTo>
                <a:lnTo>
                  <a:pt x="2336800" y="1811866"/>
                </a:lnTo>
                <a:lnTo>
                  <a:pt x="2336800" y="0"/>
                </a:lnTo>
                <a:lnTo>
                  <a:pt x="0" y="50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07" y="1306195"/>
            <a:ext cx="3636061" cy="53746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86406" y="1412650"/>
            <a:ext cx="5283200" cy="1938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Platform-specific native-compiled NFD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(-) No “</a:t>
            </a:r>
            <a:r>
              <a:rPr lang="en-US" sz="2000" dirty="0" err="1" smtClean="0">
                <a:latin typeface="Century Gothic" charset="0"/>
                <a:ea typeface="Century Gothic" charset="0"/>
                <a:cs typeface="Century Gothic" charset="0"/>
              </a:rPr>
              <a:t>nfd</a:t>
            </a: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” binary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No main() function as a starting point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(+) A bundled shared library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No starting 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86406" y="3376421"/>
            <a:ext cx="52832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err="1" smtClean="0">
                <a:latin typeface="Century Gothic" charset="0"/>
                <a:ea typeface="Century Gothic" charset="0"/>
                <a:cs typeface="Century Gothic" charset="0"/>
              </a:rPr>
              <a:t>libnfd-wrapper.so</a:t>
            </a: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 adds starting point to create NFD thread from Android Java code via JNI interface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Runs as Android Service</a:t>
            </a:r>
            <a:endParaRPr lang="zh-CN" altLang="en-US" sz="20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NFD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management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tools,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other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tools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and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UIs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are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implemented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in</a:t>
            </a:r>
            <a:r>
              <a:rPr lang="zh-CN" altLang="en-US" sz="2000" dirty="0" smtClean="0"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sz="2000" dirty="0" smtClean="0">
                <a:latin typeface="Century Gothic" charset="0"/>
                <a:ea typeface="Century Gothic" charset="0"/>
                <a:cs typeface="Century Gothic" charset="0"/>
              </a:rPr>
              <a:t>Java</a:t>
            </a:r>
            <a:endParaRPr lang="en-US" sz="2000" dirty="0" smtClean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4588933" y="2370666"/>
            <a:ext cx="1297473" cy="1261534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37466" y="5321900"/>
            <a:ext cx="6932140" cy="1323439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No need to root Android and can be deployed through </a:t>
            </a:r>
            <a:r>
              <a:rPr lang="en-US" sz="2000" dirty="0" err="1" smtClean="0">
                <a:latin typeface="Century Gothic" charset="0"/>
                <a:ea typeface="Century Gothic" charset="0"/>
                <a:cs typeface="Century Gothic" charset="0"/>
              </a:rPr>
              <a:t>GooglePlay</a:t>
            </a: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 store</a:t>
            </a:r>
            <a:endParaRPr lang="zh-CN" altLang="en-US" sz="20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Cannot have direct access to hardware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TCP, UDP, </a:t>
            </a:r>
            <a:r>
              <a:rPr lang="en-US" sz="2000" dirty="0" err="1" smtClean="0">
                <a:latin typeface="Century Gothic" charset="0"/>
                <a:ea typeface="Century Gothic" charset="0"/>
                <a:cs typeface="Century Gothic" charset="0"/>
              </a:rPr>
              <a:t>WebSocket</a:t>
            </a:r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 faces</a:t>
            </a:r>
            <a:endParaRPr lang="en-US" sz="20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34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Enabling NDN on Android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497186" cy="435133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Download and install </a:t>
            </a:r>
            <a:r>
              <a:rPr lang="en-US" altLang="zh-CN" dirty="0" err="1" smtClean="0"/>
              <a:t>NDN.apk</a:t>
            </a:r>
            <a:r>
              <a:rPr lang="en-US" altLang="zh-CN" dirty="0" smtClean="0"/>
              <a:t> from Google Play</a:t>
            </a:r>
          </a:p>
          <a:p>
            <a:pPr lvl="1"/>
            <a:r>
              <a:rPr lang="en-US" altLang="zh-CN" dirty="0">
                <a:hlinkClick r:id="rId2"/>
              </a:rPr>
              <a:t>https://</a:t>
            </a:r>
            <a:r>
              <a:rPr lang="en-US" altLang="zh-CN" dirty="0" smtClean="0">
                <a:hlinkClick r:id="rId2"/>
              </a:rPr>
              <a:t>play.google.com/store/apps/details?id=net.named_data.nfd</a:t>
            </a:r>
            <a:r>
              <a:rPr lang="en-US" altLang="zh-CN" dirty="0" smtClean="0"/>
              <a:t> </a:t>
            </a:r>
            <a:endParaRPr lang="en-US" altLang="zh-CN" dirty="0"/>
          </a:p>
          <a:p>
            <a:pPr lvl="1"/>
            <a:r>
              <a:rPr lang="en-US" altLang="zh-CN" dirty="0" smtClean="0"/>
              <a:t>Or compile from source</a:t>
            </a:r>
          </a:p>
          <a:p>
            <a:pPr lvl="2"/>
            <a:r>
              <a:rPr lang="en-US" altLang="zh-CN" dirty="0">
                <a:hlinkClick r:id="rId3"/>
              </a:rPr>
              <a:t>https://</a:t>
            </a:r>
            <a:r>
              <a:rPr lang="en-US" altLang="zh-CN" dirty="0" smtClean="0">
                <a:hlinkClick r:id="rId3"/>
              </a:rPr>
              <a:t>github.com/named-data-mobile/NFD-android</a:t>
            </a:r>
            <a:r>
              <a:rPr lang="en-US" altLang="zh-CN" dirty="0" smtClean="0"/>
              <a:t> 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Start the app</a:t>
            </a:r>
          </a:p>
          <a:p>
            <a:r>
              <a:rPr lang="en-US" altLang="zh-CN" dirty="0" smtClean="0"/>
              <a:t>Start NFD</a:t>
            </a:r>
          </a:p>
          <a:p>
            <a:endParaRPr lang="en-US" altLang="zh-CN" dirty="0"/>
          </a:p>
          <a:p>
            <a:r>
              <a:rPr lang="en-US" altLang="zh-CN" dirty="0" smtClean="0"/>
              <a:t>+ (Auto) Configure name reachability</a:t>
            </a:r>
          </a:p>
          <a:p>
            <a:r>
              <a:rPr lang="en-US" altLang="zh-CN" dirty="0" smtClean="0"/>
              <a:t>+ Enable local or global NDN connectivity</a:t>
            </a:r>
          </a:p>
          <a:p>
            <a:r>
              <a:rPr lang="en-US" altLang="zh-CN" dirty="0" smtClean="0"/>
              <a:t>+ (Auto) Configure security identities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8038" y="1825625"/>
            <a:ext cx="2461532" cy="437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1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NDN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48400" cy="4351338"/>
          </a:xfrm>
        </p:spPr>
        <p:txBody>
          <a:bodyPr/>
          <a:lstStyle/>
          <a:p>
            <a:r>
              <a:rPr lang="en-US" altLang="zh-CN" dirty="0"/>
              <a:t>E</a:t>
            </a:r>
            <a:r>
              <a:rPr lang="en-US" altLang="zh-CN" dirty="0" smtClean="0"/>
              <a:t>nables</a:t>
            </a:r>
            <a:r>
              <a:rPr lang="zh-CN" altLang="en-US" dirty="0" smtClean="0"/>
              <a:t> </a:t>
            </a:r>
            <a:r>
              <a:rPr lang="en-US" dirty="0" smtClean="0"/>
              <a:t>NDN communication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over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WiFi</a:t>
            </a:r>
            <a:r>
              <a:rPr lang="en-US" altLang="zh-CN" dirty="0" smtClean="0"/>
              <a:t> Direct</a:t>
            </a:r>
          </a:p>
          <a:p>
            <a:pPr lvl="1"/>
            <a:r>
              <a:rPr lang="en-US" b="1" dirty="0" smtClean="0"/>
              <a:t>Faces and routes are configured and maintained automatically</a:t>
            </a:r>
            <a:endParaRPr lang="zh-CN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8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 rot="748673">
            <a:off x="2167839" y="5282267"/>
            <a:ext cx="1158799" cy="1106126"/>
            <a:chOff x="5057874" y="603974"/>
            <a:chExt cx="1158799" cy="1106126"/>
          </a:xfrm>
          <a:noFill/>
        </p:grpSpPr>
        <p:sp>
          <p:nvSpPr>
            <p:cNvPr id="15" name="Arc 14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Arc 15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c 17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 rot="8034661">
            <a:off x="3409996" y="3901609"/>
            <a:ext cx="1158799" cy="1106126"/>
            <a:chOff x="5057874" y="603974"/>
            <a:chExt cx="1158799" cy="1106126"/>
          </a:xfrm>
          <a:noFill/>
        </p:grpSpPr>
        <p:sp>
          <p:nvSpPr>
            <p:cNvPr id="20" name="Arc 19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 rot="15534519">
            <a:off x="4553318" y="5335363"/>
            <a:ext cx="1158799" cy="1106126"/>
            <a:chOff x="5057874" y="603974"/>
            <a:chExt cx="1158799" cy="1106126"/>
          </a:xfrm>
          <a:noFill/>
        </p:grpSpPr>
        <p:sp>
          <p:nvSpPr>
            <p:cNvPr id="25" name="Arc 24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grp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Picture 51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844" y="5695946"/>
            <a:ext cx="709134" cy="84330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9073" y="3488032"/>
            <a:ext cx="709134" cy="84330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688" y="5687360"/>
            <a:ext cx="709134" cy="84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2400" y="998255"/>
            <a:ext cx="2904085" cy="51628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3462" y="990503"/>
            <a:ext cx="2923264" cy="5196913"/>
          </a:xfrm>
          <a:prstGeom prst="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2114993" y="4028503"/>
            <a:ext cx="3552736" cy="2327847"/>
          </a:xfrm>
          <a:prstGeom prst="ellipse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  <a:alpha val="0"/>
                </a:schemeClr>
              </a:gs>
              <a:gs pos="100000">
                <a:schemeClr val="accent2">
                  <a:tint val="44500"/>
                  <a:satMod val="160000"/>
                  <a:alpha val="51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2400" y="1014144"/>
            <a:ext cx="2904085" cy="516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1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NDN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1919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Create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Faces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configure</a:t>
            </a:r>
            <a:r>
              <a:rPr lang="zh-CN" altLang="en-US" dirty="0" smtClean="0"/>
              <a:t> </a:t>
            </a:r>
            <a:r>
              <a:rPr lang="en-US" altLang="zh-CN" dirty="0" smtClean="0"/>
              <a:t>routes</a:t>
            </a:r>
            <a:r>
              <a:rPr lang="zh-CN" altLang="en-US" dirty="0" smtClean="0"/>
              <a:t> </a:t>
            </a:r>
            <a:r>
              <a:rPr lang="en-US" altLang="zh-CN" dirty="0" smtClean="0"/>
              <a:t>automatically (in progress) or manually</a:t>
            </a:r>
            <a:endParaRPr lang="zh-CN" altLang="en-US" dirty="0" smtClean="0"/>
          </a:p>
          <a:p>
            <a:pPr lvl="1"/>
            <a:r>
              <a:rPr lang="en-US" b="1" dirty="0"/>
              <a:t>Face and route configuration </a:t>
            </a:r>
            <a:r>
              <a:rPr lang="en-US" b="1" dirty="0" smtClean="0"/>
              <a:t>recover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automatically</a:t>
            </a:r>
            <a:r>
              <a:rPr lang="en-US" b="1" dirty="0" smtClean="0"/>
              <a:t> </a:t>
            </a:r>
            <a:r>
              <a:rPr lang="en-US" b="1" dirty="0"/>
              <a:t>when network is disconnected and reconnected</a:t>
            </a:r>
            <a:endParaRPr lang="zh-CN" altLang="en-US" b="1" dirty="0" smtClean="0"/>
          </a:p>
          <a:p>
            <a:r>
              <a:rPr lang="en-US" altLang="zh-CN" dirty="0" smtClean="0"/>
              <a:t>D</a:t>
            </a:r>
            <a:r>
              <a:rPr lang="en-US" dirty="0" smtClean="0"/>
              <a:t>iscover </a:t>
            </a:r>
            <a:r>
              <a:rPr lang="en-US" dirty="0"/>
              <a:t>nearby NDN hub &amp; maintain the </a:t>
            </a:r>
            <a:r>
              <a:rPr lang="en-US" dirty="0" smtClean="0"/>
              <a:t>connectivity</a:t>
            </a:r>
            <a:r>
              <a:rPr lang="zh-CN" altLang="en-US" dirty="0" smtClean="0"/>
              <a:t> </a:t>
            </a:r>
            <a:r>
              <a:rPr lang="en-US" altLang="zh-CN" dirty="0" smtClean="0"/>
              <a:t>automatically</a:t>
            </a:r>
            <a:r>
              <a:rPr lang="zh-CN" altLang="en-US" dirty="0" smtClean="0"/>
              <a:t> </a:t>
            </a:r>
            <a:r>
              <a:rPr lang="en-US" altLang="zh-CN" dirty="0" smtClean="0"/>
              <a:t>(working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progress)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422466" y="4743126"/>
            <a:ext cx="3646712" cy="1978349"/>
            <a:chOff x="5497288" y="2665703"/>
            <a:chExt cx="3646712" cy="1978349"/>
          </a:xfrm>
        </p:grpSpPr>
        <p:grpSp>
          <p:nvGrpSpPr>
            <p:cNvPr id="6" name="Group 5"/>
            <p:cNvGrpSpPr/>
            <p:nvPr/>
          </p:nvGrpSpPr>
          <p:grpSpPr>
            <a:xfrm>
              <a:off x="5497288" y="2665703"/>
              <a:ext cx="3646712" cy="1978349"/>
              <a:chOff x="5141688" y="3028233"/>
              <a:chExt cx="3646712" cy="2079525"/>
            </a:xfrm>
          </p:grpSpPr>
          <p:sp>
            <p:nvSpPr>
              <p:cNvPr id="13" name="Cloud 12"/>
              <p:cNvSpPr/>
              <p:nvPr/>
            </p:nvSpPr>
            <p:spPr>
              <a:xfrm>
                <a:off x="5141688" y="3028233"/>
                <a:ext cx="3646712" cy="2079525"/>
              </a:xfrm>
              <a:prstGeom prst="cloud">
                <a:avLst/>
              </a:prstGeom>
              <a:noFill/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86271" y="4153423"/>
                <a:ext cx="720507" cy="478837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00464" y="3432593"/>
                <a:ext cx="720507" cy="478837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85115" y="3603723"/>
                <a:ext cx="720507" cy="478837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58128" y="4113059"/>
                <a:ext cx="720507" cy="478837"/>
              </a:xfrm>
              <a:prstGeom prst="rect">
                <a:avLst/>
              </a:prstGeom>
            </p:spPr>
          </p:pic>
        </p:grpSp>
        <p:grpSp>
          <p:nvGrpSpPr>
            <p:cNvPr id="7" name="Group 6"/>
            <p:cNvGrpSpPr/>
            <p:nvPr/>
          </p:nvGrpSpPr>
          <p:grpSpPr>
            <a:xfrm>
              <a:off x="5690176" y="2823029"/>
              <a:ext cx="3228217" cy="1661926"/>
              <a:chOff x="5690176" y="2823029"/>
              <a:chExt cx="3228217" cy="166192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527043" y="4146401"/>
                <a:ext cx="15103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Century Gothic" charset="0"/>
                    <a:ea typeface="Century Gothic" charset="0"/>
                    <a:cs typeface="Century Gothic" charset="0"/>
                  </a:rPr>
                  <a:t>NDN </a:t>
                </a:r>
                <a:r>
                  <a:rPr lang="en-US" sz="1600" dirty="0" err="1" smtClean="0">
                    <a:latin typeface="Century Gothic" charset="0"/>
                    <a:ea typeface="Century Gothic" charset="0"/>
                    <a:cs typeface="Century Gothic" charset="0"/>
                  </a:rPr>
                  <a:t>Testbed</a:t>
                </a:r>
                <a:endParaRPr lang="en-US" sz="1600" dirty="0" smtClean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690176" y="3516379"/>
                <a:ext cx="5465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mtClean="0">
                    <a:latin typeface="Century Gothic" charset="0"/>
                    <a:ea typeface="Century Gothic" charset="0"/>
                    <a:cs typeface="Century Gothic" charset="0"/>
                  </a:rPr>
                  <a:t>NFD</a:t>
                </a:r>
                <a:endParaRPr lang="en-US" sz="1200" dirty="0" smtClean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877130" y="2823029"/>
                <a:ext cx="5465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mtClean="0">
                    <a:latin typeface="Century Gothic" charset="0"/>
                    <a:ea typeface="Century Gothic" charset="0"/>
                    <a:cs typeface="Century Gothic" charset="0"/>
                  </a:rPr>
                  <a:t>NFD</a:t>
                </a:r>
                <a:endParaRPr lang="en-US" sz="1200" dirty="0" smtClean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8371842" y="2980273"/>
                <a:ext cx="5465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mtClean="0">
                    <a:latin typeface="Century Gothic" charset="0"/>
                    <a:ea typeface="Century Gothic" charset="0"/>
                    <a:cs typeface="Century Gothic" charset="0"/>
                  </a:rPr>
                  <a:t>NFD</a:t>
                </a:r>
                <a:endParaRPr lang="en-US" sz="1200" dirty="0" smtClean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249551" y="3457419"/>
                <a:ext cx="5465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mtClean="0">
                    <a:latin typeface="Comic Sans MS" charset="0"/>
                    <a:ea typeface="Comic Sans MS" charset="0"/>
                    <a:cs typeface="Comic Sans MS" charset="0"/>
                  </a:rPr>
                  <a:t>NFD</a:t>
                </a:r>
                <a:endParaRPr lang="en-US" sz="1200" dirty="0" smtClean="0">
                  <a:latin typeface="Comic Sans MS" charset="0"/>
                  <a:ea typeface="Comic Sans MS" charset="0"/>
                  <a:cs typeface="Comic Sans MS" charset="0"/>
                </a:endParaRPr>
              </a:p>
            </p:txBody>
          </p:sp>
        </p:grp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1671" y="4041928"/>
            <a:ext cx="997023" cy="997023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>
            <a:off x="3420547" y="5732300"/>
            <a:ext cx="781837" cy="10183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8200305" y="4941691"/>
            <a:ext cx="581366" cy="39300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90893" y="6027837"/>
            <a:ext cx="888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/</a:t>
            </a:r>
            <a:r>
              <a:rPr lang="en-US" altLang="zh-CN" dirty="0" err="1"/>
              <a:t>H</a:t>
            </a:r>
            <a:r>
              <a:rPr lang="en-US" altLang="zh-CN" dirty="0" err="1" smtClean="0"/>
              <a:t>aitao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9967" y="5142357"/>
            <a:ext cx="709134" cy="84330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/>
          <p:cNvSpPr txBox="1"/>
          <p:nvPr/>
        </p:nvSpPr>
        <p:spPr>
          <a:xfrm>
            <a:off x="9170818" y="4900452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/Qi</a:t>
            </a:r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601786" y="5295500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/Qi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1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Identity</a:t>
            </a:r>
            <a:r>
              <a:rPr lang="zh-CN" altLang="en-US" dirty="0"/>
              <a:t> </a:t>
            </a:r>
            <a:r>
              <a:rPr lang="en-US" altLang="zh-CN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446964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dirty="0" smtClean="0"/>
              <a:t>E</a:t>
            </a:r>
            <a:r>
              <a:rPr lang="en-US" dirty="0" smtClean="0"/>
              <a:t>very </a:t>
            </a:r>
            <a:r>
              <a:rPr lang="en-US" dirty="0"/>
              <a:t>application should have corresponding identity (namespace) and the corresponding certificate for this namespace</a:t>
            </a:r>
          </a:p>
          <a:p>
            <a:r>
              <a:rPr lang="en-US" dirty="0" smtClean="0"/>
              <a:t>Application</a:t>
            </a:r>
            <a:r>
              <a:rPr lang="en-US" altLang="zh-CN" dirty="0" smtClean="0"/>
              <a:t>s</a:t>
            </a:r>
            <a:r>
              <a:rPr lang="en-US" dirty="0" smtClean="0"/>
              <a:t> </a:t>
            </a:r>
            <a:r>
              <a:rPr lang="en-US" altLang="zh-CN" dirty="0" smtClean="0"/>
              <a:t>could</a:t>
            </a:r>
            <a:r>
              <a:rPr lang="en-US" dirty="0" smtClean="0"/>
              <a:t> </a:t>
            </a:r>
            <a:r>
              <a:rPr lang="en-US" dirty="0"/>
              <a:t>to manage sub-identities and their </a:t>
            </a:r>
            <a:r>
              <a:rPr lang="en-US" dirty="0" smtClean="0"/>
              <a:t>certificates</a:t>
            </a:r>
            <a:r>
              <a:rPr lang="zh-CN" altLang="en-US" dirty="0" smtClean="0"/>
              <a:t> </a:t>
            </a:r>
            <a:r>
              <a:rPr lang="en-US" altLang="zh-CN" dirty="0" smtClean="0"/>
              <a:t>(working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progress)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458" y="5184659"/>
            <a:ext cx="1114502" cy="741144"/>
          </a:xfrm>
          <a:prstGeom prst="rect">
            <a:avLst/>
          </a:prstGeom>
          <a:effectLst>
            <a:glow rad="774700">
              <a:schemeClr val="bg1">
                <a:lumMod val="95000"/>
                <a:alpha val="79000"/>
              </a:schemeClr>
            </a:glow>
          </a:effectLst>
        </p:spPr>
      </p:pic>
      <p:cxnSp>
        <p:nvCxnSpPr>
          <p:cNvPr id="16" name="Straight Arrow Connector 15"/>
          <p:cNvCxnSpPr/>
          <p:nvPr/>
        </p:nvCxnSpPr>
        <p:spPr>
          <a:xfrm flipV="1">
            <a:off x="3148828" y="5266863"/>
            <a:ext cx="1049802" cy="13020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01011" y="6171683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Local CA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3" name="Cloud 32"/>
          <p:cNvSpPr/>
          <p:nvPr/>
        </p:nvSpPr>
        <p:spPr>
          <a:xfrm>
            <a:off x="6114206" y="2946414"/>
            <a:ext cx="3646712" cy="1978349"/>
          </a:xfrm>
          <a:prstGeom prst="cloud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0060" y="3836834"/>
            <a:ext cx="720507" cy="45554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8749" y="3247567"/>
            <a:ext cx="720507" cy="4555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809" y="3464526"/>
            <a:ext cx="720507" cy="45554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8749" y="4401398"/>
            <a:ext cx="720507" cy="45554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385969" y="4138486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entury Gothic" charset="0"/>
                <a:ea typeface="Century Gothic" charset="0"/>
                <a:cs typeface="Century Gothic" charset="0"/>
              </a:rPr>
              <a:t>Remote CA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649" y="4559494"/>
            <a:ext cx="1546701" cy="1546701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112" y="4659668"/>
            <a:ext cx="709134" cy="84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5834" y="5934697"/>
            <a:ext cx="709134" cy="84330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TextBox 62"/>
          <p:cNvSpPr txBox="1"/>
          <p:nvPr/>
        </p:nvSpPr>
        <p:spPr>
          <a:xfrm>
            <a:off x="4381656" y="5476404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Local CA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224662" y="5861941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Local CA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5434459" y="4559494"/>
            <a:ext cx="679747" cy="297445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8060401" y="5062698"/>
            <a:ext cx="4436" cy="72796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 flipV="1">
            <a:off x="9411752" y="4558763"/>
            <a:ext cx="570448" cy="49107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endCxn id="63" idx="1"/>
          </p:cNvCxnSpPr>
          <p:nvPr/>
        </p:nvCxnSpPr>
        <p:spPr>
          <a:xfrm flipV="1">
            <a:off x="3805217" y="5661070"/>
            <a:ext cx="576439" cy="273627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3" name="Picture 8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8828" y="5762665"/>
            <a:ext cx="656389" cy="656389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2835778" y="6398476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Local 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APP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30734" y="5906193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Other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device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2494" y="3229125"/>
            <a:ext cx="709134" cy="84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6741" y="3298283"/>
            <a:ext cx="1546701" cy="1546701"/>
          </a:xfrm>
          <a:prstGeom prst="rect">
            <a:avLst/>
          </a:prstGeom>
        </p:spPr>
      </p:pic>
      <p:cxnSp>
        <p:nvCxnSpPr>
          <p:cNvPr id="91" name="Straight Arrow Connector 90"/>
          <p:cNvCxnSpPr/>
          <p:nvPr/>
        </p:nvCxnSpPr>
        <p:spPr>
          <a:xfrm>
            <a:off x="3323634" y="4635156"/>
            <a:ext cx="963166" cy="216018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4329584" y="4195726"/>
            <a:ext cx="243528" cy="37498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708583" y="4523550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Other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device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422455" y="3151540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Other</a:t>
            </a:r>
            <a:r>
              <a:rPr lang="zh-CN" altLang="en-US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device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976386" y="4969644"/>
            <a:ext cx="6392926" cy="1798222"/>
          </a:xfrm>
          <a:custGeom>
            <a:avLst/>
            <a:gdLst>
              <a:gd name="connsiteX0" fmla="*/ 0 w 3056143"/>
              <a:gd name="connsiteY0" fmla="*/ 892897 h 1785793"/>
              <a:gd name="connsiteX1" fmla="*/ 1528072 w 3056143"/>
              <a:gd name="connsiteY1" fmla="*/ 0 h 1785793"/>
              <a:gd name="connsiteX2" fmla="*/ 3056144 w 3056143"/>
              <a:gd name="connsiteY2" fmla="*/ 892897 h 1785793"/>
              <a:gd name="connsiteX3" fmla="*/ 1528072 w 3056143"/>
              <a:gd name="connsiteY3" fmla="*/ 1785794 h 1785793"/>
              <a:gd name="connsiteX4" fmla="*/ 0 w 3056143"/>
              <a:gd name="connsiteY4" fmla="*/ 892897 h 1785793"/>
              <a:gd name="connsiteX0" fmla="*/ 0 w 4612228"/>
              <a:gd name="connsiteY0" fmla="*/ 309066 h 1958100"/>
              <a:gd name="connsiteX1" fmla="*/ 3084156 w 4612228"/>
              <a:gd name="connsiteY1" fmla="*/ 154106 h 1958100"/>
              <a:gd name="connsiteX2" fmla="*/ 4612228 w 4612228"/>
              <a:gd name="connsiteY2" fmla="*/ 1047003 h 1958100"/>
              <a:gd name="connsiteX3" fmla="*/ 3084156 w 4612228"/>
              <a:gd name="connsiteY3" fmla="*/ 1939900 h 1958100"/>
              <a:gd name="connsiteX4" fmla="*/ 0 w 4612228"/>
              <a:gd name="connsiteY4" fmla="*/ 309066 h 1958100"/>
              <a:gd name="connsiteX0" fmla="*/ 0 w 6392902"/>
              <a:gd name="connsiteY0" fmla="*/ 312529 h 1943437"/>
              <a:gd name="connsiteX1" fmla="*/ 3084156 w 6392902"/>
              <a:gd name="connsiteY1" fmla="*/ 157569 h 1943437"/>
              <a:gd name="connsiteX2" fmla="*/ 6392902 w 6392902"/>
              <a:gd name="connsiteY2" fmla="*/ 248360 h 1943437"/>
              <a:gd name="connsiteX3" fmla="*/ 3084156 w 6392902"/>
              <a:gd name="connsiteY3" fmla="*/ 1943363 h 1943437"/>
              <a:gd name="connsiteX4" fmla="*/ 0 w 6392902"/>
              <a:gd name="connsiteY4" fmla="*/ 312529 h 1943437"/>
              <a:gd name="connsiteX0" fmla="*/ 24 w 6392926"/>
              <a:gd name="connsiteY0" fmla="*/ 167332 h 1798222"/>
              <a:gd name="connsiteX1" fmla="*/ 3036053 w 6392926"/>
              <a:gd name="connsiteY1" fmla="*/ 1055109 h 1798222"/>
              <a:gd name="connsiteX2" fmla="*/ 6392926 w 6392926"/>
              <a:gd name="connsiteY2" fmla="*/ 103163 h 1798222"/>
              <a:gd name="connsiteX3" fmla="*/ 3084180 w 6392926"/>
              <a:gd name="connsiteY3" fmla="*/ 1798166 h 1798222"/>
              <a:gd name="connsiteX4" fmla="*/ 24 w 6392926"/>
              <a:gd name="connsiteY4" fmla="*/ 167332 h 1798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2926" h="1798222">
                <a:moveTo>
                  <a:pt x="24" y="167332"/>
                </a:moveTo>
                <a:cubicBezTo>
                  <a:pt x="-7997" y="43489"/>
                  <a:pt x="1970569" y="1065804"/>
                  <a:pt x="3036053" y="1055109"/>
                </a:cubicBezTo>
                <a:cubicBezTo>
                  <a:pt x="4101537" y="1044414"/>
                  <a:pt x="6392926" y="-389970"/>
                  <a:pt x="6392926" y="103163"/>
                </a:cubicBezTo>
                <a:cubicBezTo>
                  <a:pt x="6392926" y="596296"/>
                  <a:pt x="4149664" y="1787471"/>
                  <a:pt x="3084180" y="1798166"/>
                </a:cubicBezTo>
                <a:cubicBezTo>
                  <a:pt x="2018696" y="1808861"/>
                  <a:pt x="8045" y="291175"/>
                  <a:pt x="24" y="167332"/>
                </a:cubicBezTo>
                <a:close/>
              </a:path>
            </a:pathLst>
          </a:custGeom>
          <a:noFill/>
          <a:ln w="28575"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5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3" grpId="0" animBg="1"/>
      <p:bldP spid="38" grpId="0"/>
      <p:bldP spid="63" grpId="0"/>
      <p:bldP spid="64" grpId="0"/>
      <p:bldP spid="85" grpId="0"/>
      <p:bldP spid="86" grpId="0"/>
      <p:bldP spid="95" grpId="0"/>
      <p:bldP spid="96" grpId="0"/>
      <p:bldP spid="10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Create GUI versions of other NDN tools</a:t>
            </a:r>
            <a:endParaRPr lang="zh-CN" altLang="en-US" dirty="0" smtClean="0"/>
          </a:p>
          <a:p>
            <a:r>
              <a:rPr lang="en-US" dirty="0" smtClean="0"/>
              <a:t>Implement </a:t>
            </a:r>
            <a:r>
              <a:rPr lang="en-US" dirty="0"/>
              <a:t>NDN over </a:t>
            </a:r>
            <a:r>
              <a:rPr lang="en-US" dirty="0" smtClean="0"/>
              <a:t>Bluetooth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Demo of NFD-Android’s </a:t>
            </a:r>
            <a:r>
              <a:rPr lang="en-US" sz="3600" dirty="0" err="1" smtClean="0"/>
              <a:t>Wifi</a:t>
            </a:r>
            <a:r>
              <a:rPr lang="en-US" sz="3600" dirty="0" smtClean="0"/>
              <a:t>-Direct module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18221" cy="4351338"/>
          </a:xfrm>
        </p:spPr>
        <p:txBody>
          <a:bodyPr/>
          <a:lstStyle/>
          <a:p>
            <a:r>
              <a:rPr lang="en-US" dirty="0" smtClean="0"/>
              <a:t>NDN Whiteboard </a:t>
            </a:r>
          </a:p>
          <a:p>
            <a:pPr lvl="1"/>
            <a:r>
              <a:rPr lang="en-US" altLang="zh-CN" dirty="0"/>
              <a:t>S</a:t>
            </a:r>
            <a:r>
              <a:rPr lang="en-US" dirty="0" smtClean="0"/>
              <a:t>hare a whiteboard among a distributed group of Android devices in real time</a:t>
            </a:r>
            <a:endParaRPr lang="zh-CN" altLang="en-US" dirty="0" smtClean="0"/>
          </a:p>
          <a:p>
            <a:pPr lvl="1"/>
            <a:r>
              <a:rPr lang="en-US" altLang="zh-CN" dirty="0"/>
              <a:t>W</a:t>
            </a:r>
            <a:r>
              <a:rPr lang="en-US" dirty="0" smtClean="0"/>
              <a:t>ithout going through an AP or the network</a:t>
            </a:r>
          </a:p>
          <a:p>
            <a:pPr lvl="1"/>
            <a:r>
              <a:rPr lang="en-US" dirty="0" smtClean="0"/>
              <a:t>Built upon </a:t>
            </a:r>
            <a:r>
              <a:rPr lang="en-US" dirty="0" err="1" smtClean="0"/>
              <a:t>ChronoSync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9EE74-FAA9-164F-986F-C2F7E566165E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421" y="1690688"/>
            <a:ext cx="5646683" cy="414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0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4415</TotalTime>
  <Words>565</Words>
  <Application>Microsoft Macintosh PowerPoint</Application>
  <PresentationFormat>Widescreen</PresentationFormat>
  <Paragraphs>140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Comic Sans MS</vt:lpstr>
      <vt:lpstr>Courier New</vt:lpstr>
      <vt:lpstr>Lucida Grande</vt:lpstr>
      <vt:lpstr>宋体</vt:lpstr>
      <vt:lpstr>Office Theme</vt:lpstr>
      <vt:lpstr>NDN-Android: NDN Networking Stack for Android Platform</vt:lpstr>
      <vt:lpstr>Motivation</vt:lpstr>
      <vt:lpstr>What is the difference with IP?</vt:lpstr>
      <vt:lpstr>Example: enable a camera to publish data</vt:lpstr>
      <vt:lpstr>NDN apk : NDN Stack for Android</vt:lpstr>
      <vt:lpstr>What’s Inside NDN.apk (integrate NFD into apk) </vt:lpstr>
      <vt:lpstr>Enabling NDN on Android</vt:lpstr>
      <vt:lpstr>Local NDN Communication</vt:lpstr>
      <vt:lpstr>Global NDN Communication</vt:lpstr>
      <vt:lpstr>Identity Management</vt:lpstr>
      <vt:lpstr>Future Work</vt:lpstr>
      <vt:lpstr>Demo of NFD-Android’s Wifi-Direct module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NFD-Android: NDN Networking Stack for Android Platform</dc:title>
  <dc:creator>Microsoft Office User</dc:creator>
  <cp:lastModifiedBy>Alex Afanasyev</cp:lastModifiedBy>
  <cp:revision>159</cp:revision>
  <dcterms:created xsi:type="dcterms:W3CDTF">2017-03-15T08:01:21Z</dcterms:created>
  <dcterms:modified xsi:type="dcterms:W3CDTF">2017-03-30T18:45:58Z</dcterms:modified>
</cp:coreProperties>
</file>